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Ralew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2" nam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aleway-italic.fntdata"/><Relationship Id="rId10" Type="http://schemas.openxmlformats.org/officeDocument/2006/relationships/slide" Target="slides/slide4.xml"/><Relationship Id="rId32" Type="http://schemas.openxmlformats.org/officeDocument/2006/relationships/font" Target="fonts/Raleway-bold.fntdata"/><Relationship Id="rId13" Type="http://schemas.openxmlformats.org/officeDocument/2006/relationships/slide" Target="slides/slide7.xml"/><Relationship Id="rId35" Type="http://schemas.openxmlformats.org/officeDocument/2006/relationships/font" Target="fonts/Lato-regular.fntdata"/><Relationship Id="rId12" Type="http://schemas.openxmlformats.org/officeDocument/2006/relationships/slide" Target="slides/slide6.xml"/><Relationship Id="rId34" Type="http://schemas.openxmlformats.org/officeDocument/2006/relationships/font" Target="fonts/Raleway-boldItalic.fntdata"/><Relationship Id="rId15" Type="http://schemas.openxmlformats.org/officeDocument/2006/relationships/slide" Target="slides/slide9.xml"/><Relationship Id="rId37" Type="http://schemas.openxmlformats.org/officeDocument/2006/relationships/font" Target="fonts/Lato-italic.fntdata"/><Relationship Id="rId14" Type="http://schemas.openxmlformats.org/officeDocument/2006/relationships/slide" Target="slides/slide8.xml"/><Relationship Id="rId36"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Lato-boldItalic.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12-17T19:45:59.881">
    <p:pos x="6000" y="0"/>
    <p:text>@amanda.liu7613@gmail.com
-maheswar barrenkala</p:text>
  </p:cm>
  <p:cm authorId="0" idx="2" dt="2024-12-17T19:45:59.885">
    <p:pos x="6000" y="100"/>
    <p:text>Can we keep it as plain theme
-maheswar barrenkala</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 name="Google Shape;16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 name="Google Shape;18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5" name="Google Shape;21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0" name="Google Shape;22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1" name="Google Shape;231;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7" name="Google Shape;23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 name="Google Shape;10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 name="Google Shape;14;p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7" name="Google Shape;77;p11"/>
          <p:cNvSpPr txBox="1"/>
          <p:nvPr>
            <p:ph hasCustomPrompt="1" type="title"/>
          </p:nvPr>
        </p:nvSpPr>
        <p:spPr>
          <a:xfrm>
            <a:off x="729450" y="733950"/>
            <a:ext cx="7688400" cy="1244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Clr>
                <a:schemeClr val="lt1"/>
              </a:buClr>
              <a:buSzPts val="1300"/>
              <a:buChar char="●"/>
              <a:defRPr>
                <a:solidFill>
                  <a:schemeClr val="lt1"/>
                </a:solidFill>
              </a:defRPr>
            </a:lvl1pPr>
            <a:lvl2pPr indent="-298450" lvl="1" marL="914400" algn="l">
              <a:lnSpc>
                <a:spcPct val="115000"/>
              </a:lnSpc>
              <a:spcBef>
                <a:spcPts val="0"/>
              </a:spcBef>
              <a:spcAft>
                <a:spcPts val="0"/>
              </a:spcAft>
              <a:buClr>
                <a:schemeClr val="lt1"/>
              </a:buClr>
              <a:buSzPts val="1100"/>
              <a:buChar char="○"/>
              <a:defRPr>
                <a:solidFill>
                  <a:schemeClr val="lt1"/>
                </a:solidFill>
              </a:defRPr>
            </a:lvl2pPr>
            <a:lvl3pPr indent="-298450" lvl="2" marL="1371600" algn="l">
              <a:lnSpc>
                <a:spcPct val="115000"/>
              </a:lnSpc>
              <a:spcBef>
                <a:spcPts val="0"/>
              </a:spcBef>
              <a:spcAft>
                <a:spcPts val="0"/>
              </a:spcAft>
              <a:buClr>
                <a:schemeClr val="lt1"/>
              </a:buClr>
              <a:buSzPts val="1100"/>
              <a:buChar char="■"/>
              <a:defRPr>
                <a:solidFill>
                  <a:schemeClr val="lt1"/>
                </a:solidFill>
              </a:defRPr>
            </a:lvl3pPr>
            <a:lvl4pPr indent="-298450" lvl="3" marL="1828800" algn="l">
              <a:lnSpc>
                <a:spcPct val="115000"/>
              </a:lnSpc>
              <a:spcBef>
                <a:spcPts val="0"/>
              </a:spcBef>
              <a:spcAft>
                <a:spcPts val="0"/>
              </a:spcAft>
              <a:buClr>
                <a:schemeClr val="lt1"/>
              </a:buClr>
              <a:buSzPts val="1100"/>
              <a:buChar char="●"/>
              <a:defRPr>
                <a:solidFill>
                  <a:schemeClr val="lt1"/>
                </a:solidFill>
              </a:defRPr>
            </a:lvl4pPr>
            <a:lvl5pPr indent="-298450" lvl="4" marL="2286000" algn="l">
              <a:lnSpc>
                <a:spcPct val="115000"/>
              </a:lnSpc>
              <a:spcBef>
                <a:spcPts val="0"/>
              </a:spcBef>
              <a:spcAft>
                <a:spcPts val="0"/>
              </a:spcAft>
              <a:buClr>
                <a:schemeClr val="lt1"/>
              </a:buClr>
              <a:buSzPts val="1100"/>
              <a:buChar char="○"/>
              <a:defRPr>
                <a:solidFill>
                  <a:schemeClr val="lt1"/>
                </a:solidFill>
              </a:defRPr>
            </a:lvl5pPr>
            <a:lvl6pPr indent="-298450" lvl="5" marL="2743200" algn="l">
              <a:lnSpc>
                <a:spcPct val="115000"/>
              </a:lnSpc>
              <a:spcBef>
                <a:spcPts val="0"/>
              </a:spcBef>
              <a:spcAft>
                <a:spcPts val="0"/>
              </a:spcAft>
              <a:buClr>
                <a:schemeClr val="lt1"/>
              </a:buClr>
              <a:buSzPts val="1100"/>
              <a:buChar char="■"/>
              <a:defRPr>
                <a:solidFill>
                  <a:schemeClr val="lt1"/>
                </a:solidFill>
              </a:defRPr>
            </a:lvl6pPr>
            <a:lvl7pPr indent="-298450" lvl="6" marL="3200400" algn="l">
              <a:lnSpc>
                <a:spcPct val="115000"/>
              </a:lnSpc>
              <a:spcBef>
                <a:spcPts val="0"/>
              </a:spcBef>
              <a:spcAft>
                <a:spcPts val="0"/>
              </a:spcAft>
              <a:buClr>
                <a:schemeClr val="lt1"/>
              </a:buClr>
              <a:buSzPts val="1100"/>
              <a:buChar char="●"/>
              <a:defRPr>
                <a:solidFill>
                  <a:schemeClr val="lt1"/>
                </a:solidFill>
              </a:defRPr>
            </a:lvl7pPr>
            <a:lvl8pPr indent="-298450" lvl="7" marL="3657600" algn="l">
              <a:lnSpc>
                <a:spcPct val="115000"/>
              </a:lnSpc>
              <a:spcBef>
                <a:spcPts val="0"/>
              </a:spcBef>
              <a:spcAft>
                <a:spcPts val="0"/>
              </a:spcAft>
              <a:buClr>
                <a:schemeClr val="lt1"/>
              </a:buClr>
              <a:buSzPts val="1100"/>
              <a:buChar char="○"/>
              <a:defRPr>
                <a:solidFill>
                  <a:schemeClr val="lt1"/>
                </a:solidFill>
              </a:defRPr>
            </a:lvl8pPr>
            <a:lvl9pPr indent="-298450" lvl="8" marL="4114800" algn="l">
              <a:lnSpc>
                <a:spcPct val="115000"/>
              </a:lnSpc>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3"/>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 name="Google Shape;19;p3"/>
          <p:cNvGrpSpPr/>
          <p:nvPr/>
        </p:nvGrpSpPr>
        <p:grpSpPr>
          <a:xfrm>
            <a:off x="830392" y="1191256"/>
            <a:ext cx="745763" cy="45826"/>
            <a:chOff x="4580561" y="2589004"/>
            <a:chExt cx="1064464" cy="25200"/>
          </a:xfrm>
        </p:grpSpPr>
        <p:sp>
          <p:nvSpPr>
            <p:cNvPr id="20" name="Google Shape;20;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2" name="Google Shape;22;p3"/>
          <p:cNvSpPr txBox="1"/>
          <p:nvPr>
            <p:ph type="title"/>
          </p:nvPr>
        </p:nvSpPr>
        <p:spPr>
          <a:xfrm>
            <a:off x="729450" y="1318650"/>
            <a:ext cx="76887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23" name="Google Shape;23;p3"/>
          <p:cNvSpPr txBox="1"/>
          <p:nvPr>
            <p:ph idx="1" type="body"/>
          </p:nvPr>
        </p:nvSpPr>
        <p:spPr>
          <a:xfrm>
            <a:off x="729450" y="2078875"/>
            <a:ext cx="76887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24" name="Google Shape;24;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5" name="Shape 25"/>
        <p:cNvGrpSpPr/>
        <p:nvPr/>
      </p:nvGrpSpPr>
      <p:grpSpPr>
        <a:xfrm>
          <a:off x="0" y="0"/>
          <a:ext cx="0" cy="0"/>
          <a:chOff x="0" y="0"/>
          <a:chExt cx="0" cy="0"/>
        </a:xfrm>
      </p:grpSpPr>
      <p:grpSp>
        <p:nvGrpSpPr>
          <p:cNvPr id="26" name="Google Shape;26;p4"/>
          <p:cNvGrpSpPr/>
          <p:nvPr/>
        </p:nvGrpSpPr>
        <p:grpSpPr>
          <a:xfrm>
            <a:off x="830392" y="1191256"/>
            <a:ext cx="745763" cy="45826"/>
            <a:chOff x="4580561" y="2589004"/>
            <a:chExt cx="1064464" cy="25200"/>
          </a:xfrm>
        </p:grpSpPr>
        <p:sp>
          <p:nvSpPr>
            <p:cNvPr id="27" name="Google Shape;27;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9" name="Google Shape;29;p4"/>
          <p:cNvSpPr txBox="1"/>
          <p:nvPr>
            <p:ph type="title"/>
          </p:nvPr>
        </p:nvSpPr>
        <p:spPr>
          <a:xfrm>
            <a:off x="729450" y="1322450"/>
            <a:ext cx="7688400" cy="1518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30" name="Google Shape;30;p4"/>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 name="Google Shape;36;p5"/>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 name="Google Shape;45;p6"/>
          <p:cNvSpPr txBox="1"/>
          <p:nvPr>
            <p:ph type="title"/>
          </p:nvPr>
        </p:nvSpPr>
        <p:spPr>
          <a:xfrm>
            <a:off x="729450" y="1318650"/>
            <a:ext cx="7688400" cy="535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 name="Google Shape;52;p7"/>
          <p:cNvSpPr txBox="1"/>
          <p:nvPr>
            <p:ph type="title"/>
          </p:nvPr>
        </p:nvSpPr>
        <p:spPr>
          <a:xfrm>
            <a:off x="730000" y="1318650"/>
            <a:ext cx="3300900" cy="1381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 name="Google Shape;59;p8"/>
          <p:cNvSpPr txBox="1"/>
          <p:nvPr>
            <p:ph type="title"/>
          </p:nvPr>
        </p:nvSpPr>
        <p:spPr>
          <a:xfrm>
            <a:off x="729450" y="864300"/>
            <a:ext cx="7021200" cy="29850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3600"/>
              <a:buNone/>
              <a:defRPr sz="3600">
                <a:solidFill>
                  <a:schemeClr val="lt1"/>
                </a:solidFill>
              </a:defRPr>
            </a:lvl1pPr>
            <a:lvl2pPr lvl="1" algn="l">
              <a:lnSpc>
                <a:spcPct val="100000"/>
              </a:lnSpc>
              <a:spcBef>
                <a:spcPts val="0"/>
              </a:spcBef>
              <a:spcAft>
                <a:spcPts val="0"/>
              </a:spcAft>
              <a:buClr>
                <a:schemeClr val="lt1"/>
              </a:buClr>
              <a:buSzPts val="3600"/>
              <a:buNone/>
              <a:defRPr sz="3600">
                <a:solidFill>
                  <a:schemeClr val="lt1"/>
                </a:solidFill>
              </a:defRPr>
            </a:lvl2pPr>
            <a:lvl3pPr lvl="2" algn="l">
              <a:lnSpc>
                <a:spcPct val="100000"/>
              </a:lnSpc>
              <a:spcBef>
                <a:spcPts val="0"/>
              </a:spcBef>
              <a:spcAft>
                <a:spcPts val="0"/>
              </a:spcAft>
              <a:buClr>
                <a:schemeClr val="lt1"/>
              </a:buClr>
              <a:buSzPts val="3600"/>
              <a:buNone/>
              <a:defRPr sz="3600">
                <a:solidFill>
                  <a:schemeClr val="lt1"/>
                </a:solidFill>
              </a:defRPr>
            </a:lvl3pPr>
            <a:lvl4pPr lvl="3" algn="l">
              <a:lnSpc>
                <a:spcPct val="100000"/>
              </a:lnSpc>
              <a:spcBef>
                <a:spcPts val="0"/>
              </a:spcBef>
              <a:spcAft>
                <a:spcPts val="0"/>
              </a:spcAft>
              <a:buClr>
                <a:schemeClr val="lt1"/>
              </a:buClr>
              <a:buSzPts val="3600"/>
              <a:buNone/>
              <a:defRPr sz="3600">
                <a:solidFill>
                  <a:schemeClr val="lt1"/>
                </a:solidFill>
              </a:defRPr>
            </a:lvl4pPr>
            <a:lvl5pPr lvl="4" algn="l">
              <a:lnSpc>
                <a:spcPct val="100000"/>
              </a:lnSpc>
              <a:spcBef>
                <a:spcPts val="0"/>
              </a:spcBef>
              <a:spcAft>
                <a:spcPts val="0"/>
              </a:spcAft>
              <a:buClr>
                <a:schemeClr val="lt1"/>
              </a:buClr>
              <a:buSzPts val="3600"/>
              <a:buNone/>
              <a:defRPr sz="3600">
                <a:solidFill>
                  <a:schemeClr val="lt1"/>
                </a:solidFill>
              </a:defRPr>
            </a:lvl5pPr>
            <a:lvl6pPr lvl="5" algn="l">
              <a:lnSpc>
                <a:spcPct val="100000"/>
              </a:lnSpc>
              <a:spcBef>
                <a:spcPts val="0"/>
              </a:spcBef>
              <a:spcAft>
                <a:spcPts val="0"/>
              </a:spcAft>
              <a:buClr>
                <a:schemeClr val="lt1"/>
              </a:buClr>
              <a:buSzPts val="3600"/>
              <a:buNone/>
              <a:defRPr sz="3600">
                <a:solidFill>
                  <a:schemeClr val="lt1"/>
                </a:solidFill>
              </a:defRPr>
            </a:lvl6pPr>
            <a:lvl7pPr lvl="6" algn="l">
              <a:lnSpc>
                <a:spcPct val="100000"/>
              </a:lnSpc>
              <a:spcBef>
                <a:spcPts val="0"/>
              </a:spcBef>
              <a:spcAft>
                <a:spcPts val="0"/>
              </a:spcAft>
              <a:buClr>
                <a:schemeClr val="lt1"/>
              </a:buClr>
              <a:buSzPts val="3600"/>
              <a:buNone/>
              <a:defRPr sz="3600">
                <a:solidFill>
                  <a:schemeClr val="lt1"/>
                </a:solidFill>
              </a:defRPr>
            </a:lvl7pPr>
            <a:lvl8pPr lvl="7" algn="l">
              <a:lnSpc>
                <a:spcPct val="100000"/>
              </a:lnSpc>
              <a:spcBef>
                <a:spcPts val="0"/>
              </a:spcBef>
              <a:spcAft>
                <a:spcPts val="0"/>
              </a:spcAft>
              <a:buClr>
                <a:schemeClr val="lt1"/>
              </a:buClr>
              <a:buSzPts val="3600"/>
              <a:buNone/>
              <a:defRPr sz="3600">
                <a:solidFill>
                  <a:schemeClr val="lt1"/>
                </a:solidFill>
              </a:defRPr>
            </a:lvl8pPr>
            <a:lvl9pPr lvl="8" algn="l">
              <a:lnSpc>
                <a:spcPct val="100000"/>
              </a:lnSpc>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 name="Google Shape;66;p9"/>
          <p:cNvSpPr txBox="1"/>
          <p:nvPr>
            <p:ph type="title"/>
          </p:nvPr>
        </p:nvSpPr>
        <p:spPr>
          <a:xfrm>
            <a:off x="730000" y="1318650"/>
            <a:ext cx="3300900" cy="16872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600"/>
              <a:buNone/>
              <a:defRPr sz="2600"/>
            </a:lvl1pPr>
            <a:lvl2pPr lvl="1" algn="l">
              <a:lnSpc>
                <a:spcPct val="100000"/>
              </a:lnSpc>
              <a:spcBef>
                <a:spcPts val="0"/>
              </a:spcBef>
              <a:spcAft>
                <a:spcPts val="0"/>
              </a:spcAft>
              <a:buSzPts val="2600"/>
              <a:buNone/>
              <a:defRPr sz="2600"/>
            </a:lvl2pPr>
            <a:lvl3pPr lvl="2" algn="l">
              <a:lnSpc>
                <a:spcPct val="100000"/>
              </a:lnSpc>
              <a:spcBef>
                <a:spcPts val="0"/>
              </a:spcBef>
              <a:spcAft>
                <a:spcPts val="0"/>
              </a:spcAft>
              <a:buSzPts val="2600"/>
              <a:buNone/>
              <a:defRPr sz="2600"/>
            </a:lvl3pPr>
            <a:lvl4pPr lvl="3" algn="l">
              <a:lnSpc>
                <a:spcPct val="100000"/>
              </a:lnSpc>
              <a:spcBef>
                <a:spcPts val="0"/>
              </a:spcBef>
              <a:spcAft>
                <a:spcPts val="0"/>
              </a:spcAft>
              <a:buSzPts val="2600"/>
              <a:buNone/>
              <a:defRPr sz="2600"/>
            </a:lvl4pPr>
            <a:lvl5pPr lvl="4" algn="l">
              <a:lnSpc>
                <a:spcPct val="100000"/>
              </a:lnSpc>
              <a:spcBef>
                <a:spcPts val="0"/>
              </a:spcBef>
              <a:spcAft>
                <a:spcPts val="0"/>
              </a:spcAft>
              <a:buSzPts val="2600"/>
              <a:buNone/>
              <a:defRPr sz="2600"/>
            </a:lvl5pPr>
            <a:lvl6pPr lvl="5" algn="l">
              <a:lnSpc>
                <a:spcPct val="100000"/>
              </a:lnSpc>
              <a:spcBef>
                <a:spcPts val="0"/>
              </a:spcBef>
              <a:spcAft>
                <a:spcPts val="0"/>
              </a:spcAft>
              <a:buSzPts val="2600"/>
              <a:buNone/>
              <a:defRPr sz="2600"/>
            </a:lvl6pPr>
            <a:lvl7pPr lvl="6" algn="l">
              <a:lnSpc>
                <a:spcPct val="100000"/>
              </a:lnSpc>
              <a:spcBef>
                <a:spcPts val="0"/>
              </a:spcBef>
              <a:spcAft>
                <a:spcPts val="0"/>
              </a:spcAft>
              <a:buSzPts val="2600"/>
              <a:buNone/>
              <a:defRPr sz="2600"/>
            </a:lvl7pPr>
            <a:lvl8pPr lvl="7" algn="l">
              <a:lnSpc>
                <a:spcPct val="100000"/>
              </a:lnSpc>
              <a:spcBef>
                <a:spcPts val="0"/>
              </a:spcBef>
              <a:spcAft>
                <a:spcPts val="0"/>
              </a:spcAft>
              <a:buSzPts val="2600"/>
              <a:buNone/>
              <a:defRPr sz="2600"/>
            </a:lvl8pPr>
            <a:lvl9pPr lvl="8" algn="l">
              <a:lnSpc>
                <a:spcPct val="100000"/>
              </a:lnSpc>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1pPr>
            <a:lvl2pPr lvl="1"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2pPr>
            <a:lvl3pPr lvl="2"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3pPr>
            <a:lvl4pPr lvl="3"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4pPr>
            <a:lvl5pPr lvl="4"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5pPr>
            <a:lvl6pPr lvl="5"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6pPr>
            <a:lvl7pPr lvl="6"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7pPr>
            <a:lvl8pPr lvl="7"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8pPr>
            <a:lvl9pPr lvl="8" marR="0" rtl="0" algn="l">
              <a:lnSpc>
                <a:spcPct val="100000"/>
              </a:lnSpc>
              <a:spcBef>
                <a:spcPts val="0"/>
              </a:spcBef>
              <a:spcAft>
                <a:spcPts val="0"/>
              </a:spcAft>
              <a:buClr>
                <a:schemeClr val="dk2"/>
              </a:buClr>
              <a:buSzPts val="2800"/>
              <a:buFont typeface="Raleway"/>
              <a:buNone/>
              <a:defRPr b="1" i="0" sz="2800" u="none" cap="none" strike="noStrike">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accent1"/>
              </a:buClr>
              <a:buSzPts val="1300"/>
              <a:buFont typeface="Lato"/>
              <a:buChar char="●"/>
              <a:defRPr b="0" i="0" sz="1300" u="none" cap="none" strike="noStrike">
                <a:solidFill>
                  <a:schemeClr val="accent1"/>
                </a:solidFill>
                <a:latin typeface="Lato"/>
                <a:ea typeface="Lato"/>
                <a:cs typeface="Lato"/>
                <a:sym typeface="Lato"/>
              </a:defRPr>
            </a:lvl1pPr>
            <a:lvl2pPr indent="-298450" lvl="1" marL="914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2pPr>
            <a:lvl3pPr indent="-298450" lvl="2" marL="1371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3pPr>
            <a:lvl4pPr indent="-298450" lvl="3" marL="1828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4pPr>
            <a:lvl5pPr indent="-298450" lvl="4" marL="22860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5pPr>
            <a:lvl6pPr indent="-298450" lvl="5" marL="27432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6pPr>
            <a:lvl7pPr indent="-298450" lvl="6" marL="32004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7pPr>
            <a:lvl8pPr indent="-298450" lvl="7" marL="36576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8pPr>
            <a:lvl9pPr indent="-298450" lvl="8" marL="4114800" marR="0" rtl="0" algn="l">
              <a:lnSpc>
                <a:spcPct val="115000"/>
              </a:lnSpc>
              <a:spcBef>
                <a:spcPts val="0"/>
              </a:spcBef>
              <a:spcAft>
                <a:spcPts val="0"/>
              </a:spcAft>
              <a:buClr>
                <a:schemeClr val="accent1"/>
              </a:buClr>
              <a:buSzPts val="1100"/>
              <a:buFont typeface="Lato"/>
              <a:buChar char="■"/>
              <a:defRPr b="0" i="0" sz="1100" u="none" cap="none" strike="noStrike">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omments" Target="../comments/comment1.xml"/><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87" name="Google Shape;87;p13"/>
          <p:cNvSpPr txBox="1"/>
          <p:nvPr/>
        </p:nvSpPr>
        <p:spPr>
          <a:xfrm>
            <a:off x="4710375" y="3091175"/>
            <a:ext cx="33558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1" i="0" lang="en" sz="2400" u="none" cap="none" strike="noStrike">
                <a:solidFill>
                  <a:srgbClr val="FEFFFE"/>
                </a:solidFill>
                <a:latin typeface="Calibri"/>
                <a:ea typeface="Calibri"/>
                <a:cs typeface="Calibri"/>
                <a:sym typeface="Calibri"/>
              </a:rPr>
              <a:t>For Naz University</a:t>
            </a:r>
            <a:endParaRPr b="1" i="0" sz="2400" u="none" cap="none" strike="noStrike">
              <a:solidFill>
                <a:srgbClr val="FEFFFE"/>
              </a:solidFill>
              <a:latin typeface="Calibri"/>
              <a:ea typeface="Calibri"/>
              <a:cs typeface="Calibri"/>
              <a:sym typeface="Calibri"/>
            </a:endParaRPr>
          </a:p>
        </p:txBody>
      </p:sp>
      <p:sp>
        <p:nvSpPr>
          <p:cNvPr id="88" name="Google Shape;88;p13"/>
          <p:cNvSpPr txBox="1"/>
          <p:nvPr/>
        </p:nvSpPr>
        <p:spPr>
          <a:xfrm>
            <a:off x="6100125" y="4085575"/>
            <a:ext cx="2261100" cy="446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i="0" lang="en" sz="1700" u="none" cap="none" strike="noStrike">
                <a:solidFill>
                  <a:schemeClr val="lt1"/>
                </a:solidFill>
                <a:latin typeface="Times New Roman"/>
                <a:ea typeface="Times New Roman"/>
                <a:cs typeface="Times New Roman"/>
                <a:sym typeface="Times New Roman"/>
              </a:rPr>
              <a:t>Maheswar Barrenkala</a:t>
            </a:r>
            <a:endParaRPr b="1" i="0" sz="1700" u="none" cap="none" strike="noStrike">
              <a:solidFill>
                <a:schemeClr val="lt1"/>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2"/>
          <p:cNvSpPr txBox="1"/>
          <p:nvPr>
            <p:ph type="title"/>
          </p:nvPr>
        </p:nvSpPr>
        <p:spPr>
          <a:xfrm>
            <a:off x="301775" y="283375"/>
            <a:ext cx="48411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990"/>
              <a:buNone/>
            </a:pPr>
            <a:r>
              <a:rPr lang="en" sz="2020"/>
              <a:t>Team Roles and Responsibility(RACI) </a:t>
            </a:r>
            <a:endParaRPr sz="2020"/>
          </a:p>
        </p:txBody>
      </p:sp>
      <p:pic>
        <p:nvPicPr>
          <p:cNvPr id="157" name="Google Shape;157;p22"/>
          <p:cNvPicPr preferRelativeResize="0"/>
          <p:nvPr/>
        </p:nvPicPr>
        <p:blipFill rotWithShape="1">
          <a:blip r:embed="rId3">
            <a:alphaModFix/>
          </a:blip>
          <a:srcRect b="0" l="0" r="0" t="0"/>
          <a:stretch/>
        </p:blipFill>
        <p:spPr>
          <a:xfrm>
            <a:off x="1513225" y="1113375"/>
            <a:ext cx="3732565" cy="1646550"/>
          </a:xfrm>
          <a:prstGeom prst="rect">
            <a:avLst/>
          </a:prstGeom>
          <a:noFill/>
          <a:ln>
            <a:noFill/>
          </a:ln>
        </p:spPr>
      </p:pic>
      <p:pic>
        <p:nvPicPr>
          <p:cNvPr id="158" name="Google Shape;158;p22"/>
          <p:cNvPicPr preferRelativeResize="0"/>
          <p:nvPr/>
        </p:nvPicPr>
        <p:blipFill rotWithShape="1">
          <a:blip r:embed="rId4">
            <a:alphaModFix/>
          </a:blip>
          <a:srcRect b="0" l="0" r="0" t="0"/>
          <a:stretch/>
        </p:blipFill>
        <p:spPr>
          <a:xfrm>
            <a:off x="1513225" y="2759925"/>
            <a:ext cx="3732575" cy="2266950"/>
          </a:xfrm>
          <a:prstGeom prst="rect">
            <a:avLst/>
          </a:prstGeom>
          <a:noFill/>
          <a:ln>
            <a:noFill/>
          </a:ln>
        </p:spPr>
      </p:pic>
      <p:sp>
        <p:nvSpPr>
          <p:cNvPr id="159" name="Google Shape;159;p22"/>
          <p:cNvSpPr txBox="1"/>
          <p:nvPr/>
        </p:nvSpPr>
        <p:spPr>
          <a:xfrm>
            <a:off x="5569050" y="1535650"/>
            <a:ext cx="3339600" cy="2798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en" sz="1100" u="none" cap="none" strike="noStrike">
                <a:solidFill>
                  <a:schemeClr val="dk1"/>
                </a:solidFill>
                <a:latin typeface="Arial"/>
                <a:ea typeface="Arial"/>
                <a:cs typeface="Arial"/>
                <a:sym typeface="Arial"/>
              </a:rPr>
              <a:t>Note:</a:t>
            </a:r>
            <a:br>
              <a:rPr b="0" i="0" lang="en" sz="1100" u="none" cap="none" strike="noStrike">
                <a:solidFill>
                  <a:schemeClr val="dk1"/>
                </a:solidFill>
                <a:latin typeface="Arial"/>
                <a:ea typeface="Arial"/>
                <a:cs typeface="Arial"/>
                <a:sym typeface="Arial"/>
              </a:rPr>
            </a:br>
            <a:r>
              <a:rPr b="1" i="0" lang="en" sz="1100" u="none" cap="none" strike="noStrike">
                <a:solidFill>
                  <a:schemeClr val="dk1"/>
                </a:solidFill>
                <a:latin typeface="Arial"/>
                <a:ea typeface="Arial"/>
                <a:cs typeface="Arial"/>
                <a:sym typeface="Arial"/>
              </a:rPr>
              <a:t>R</a:t>
            </a:r>
            <a:r>
              <a:rPr b="0" i="0" lang="en" sz="1100" u="none" cap="none" strike="noStrike">
                <a:solidFill>
                  <a:schemeClr val="dk1"/>
                </a:solidFill>
                <a:latin typeface="Arial"/>
                <a:ea typeface="Arial"/>
                <a:cs typeface="Arial"/>
                <a:sym typeface="Arial"/>
              </a:rPr>
              <a:t>: Responsible - The person who does the work to achieve the task.</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en" sz="1100" u="none" cap="none" strike="noStrike">
                <a:solidFill>
                  <a:schemeClr val="dk1"/>
                </a:solidFill>
                <a:latin typeface="Arial"/>
                <a:ea typeface="Arial"/>
                <a:cs typeface="Arial"/>
                <a:sym typeface="Arial"/>
              </a:rPr>
              <a:t>A</a:t>
            </a:r>
            <a:r>
              <a:rPr b="0" i="0" lang="en" sz="1100" u="none" cap="none" strike="noStrike">
                <a:solidFill>
                  <a:schemeClr val="dk1"/>
                </a:solidFill>
                <a:latin typeface="Arial"/>
                <a:ea typeface="Arial"/>
                <a:cs typeface="Arial"/>
                <a:sym typeface="Arial"/>
              </a:rPr>
              <a:t>: Accountable - The person who is ultimately answerable for the correct and thorough completion of the task.</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en" sz="1100" u="none" cap="none" strike="noStrike">
                <a:solidFill>
                  <a:schemeClr val="dk1"/>
                </a:solidFill>
                <a:latin typeface="Arial"/>
                <a:ea typeface="Arial"/>
                <a:cs typeface="Arial"/>
                <a:sym typeface="Arial"/>
              </a:rPr>
              <a:t>C</a:t>
            </a:r>
            <a:r>
              <a:rPr b="0" i="0" lang="en" sz="1100" u="none" cap="none" strike="noStrike">
                <a:solidFill>
                  <a:schemeClr val="dk1"/>
                </a:solidFill>
                <a:latin typeface="Arial"/>
                <a:ea typeface="Arial"/>
                <a:cs typeface="Arial"/>
                <a:sym typeface="Arial"/>
              </a:rPr>
              <a:t>: Consulted - The people who provide information for the project and with whom there is two-way communication.</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1" i="0" lang="en" sz="1100" u="none" cap="none" strike="noStrike">
                <a:solidFill>
                  <a:schemeClr val="dk1"/>
                </a:solidFill>
                <a:latin typeface="Arial"/>
                <a:ea typeface="Arial"/>
                <a:cs typeface="Arial"/>
                <a:sym typeface="Arial"/>
              </a:rPr>
              <a:t>I</a:t>
            </a:r>
            <a:r>
              <a:rPr b="0" i="0" lang="en" sz="1100" u="none" cap="none" strike="noStrike">
                <a:solidFill>
                  <a:schemeClr val="dk1"/>
                </a:solidFill>
                <a:latin typeface="Arial"/>
                <a:ea typeface="Arial"/>
                <a:cs typeface="Arial"/>
                <a:sym typeface="Arial"/>
              </a:rPr>
              <a:t>: Informed - The people who are kept informed of progress and with whom there is one-way communication.</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title"/>
          </p:nvPr>
        </p:nvSpPr>
        <p:spPr>
          <a:xfrm>
            <a:off x="818750" y="2867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54015"/>
              <a:buNone/>
            </a:pPr>
            <a:r>
              <a:rPr lang="en" sz="2020">
                <a:solidFill>
                  <a:srgbClr val="000000"/>
                </a:solidFill>
              </a:rPr>
              <a:t>Communication Plan</a:t>
            </a:r>
            <a:endParaRPr sz="2020">
              <a:solidFill>
                <a:srgbClr val="000000"/>
              </a:solidFill>
            </a:endParaRPr>
          </a:p>
          <a:p>
            <a:pPr indent="0" lvl="0" marL="0" rtl="0" algn="l">
              <a:lnSpc>
                <a:spcPct val="115000"/>
              </a:lnSpc>
              <a:spcBef>
                <a:spcPts val="0"/>
              </a:spcBef>
              <a:spcAft>
                <a:spcPts val="0"/>
              </a:spcAft>
              <a:buSzPct val="282828"/>
              <a:buNone/>
            </a:pPr>
            <a:r>
              <a:t/>
            </a:r>
            <a:endParaRPr sz="1100"/>
          </a:p>
        </p:txBody>
      </p:sp>
      <p:pic>
        <p:nvPicPr>
          <p:cNvPr id="165" name="Google Shape;165;p23"/>
          <p:cNvPicPr preferRelativeResize="0"/>
          <p:nvPr/>
        </p:nvPicPr>
        <p:blipFill rotWithShape="1">
          <a:blip r:embed="rId3">
            <a:alphaModFix/>
          </a:blip>
          <a:srcRect b="0" l="0" r="0" t="0"/>
          <a:stretch/>
        </p:blipFill>
        <p:spPr>
          <a:xfrm>
            <a:off x="1649100" y="1111600"/>
            <a:ext cx="4553100" cy="3820950"/>
          </a:xfrm>
          <a:prstGeom prst="rect">
            <a:avLst/>
          </a:prstGeom>
          <a:noFill/>
          <a:ln>
            <a:noFill/>
          </a:ln>
        </p:spPr>
      </p:pic>
      <p:sp>
        <p:nvSpPr>
          <p:cNvPr id="166" name="Google Shape;166;p23"/>
          <p:cNvSpPr txBox="1"/>
          <p:nvPr/>
        </p:nvSpPr>
        <p:spPr>
          <a:xfrm>
            <a:off x="6202200" y="1256575"/>
            <a:ext cx="2941800" cy="3531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chemeClr val="dk1"/>
              </a:buClr>
              <a:buSzPts val="1100"/>
              <a:buFont typeface="Arial"/>
              <a:buNone/>
            </a:pPr>
            <a:r>
              <a:rPr b="1" i="0" lang="en" sz="1300" u="none" cap="none" strike="noStrike">
                <a:solidFill>
                  <a:schemeClr val="dk1"/>
                </a:solidFill>
                <a:latin typeface="Arial"/>
                <a:ea typeface="Arial"/>
                <a:cs typeface="Arial"/>
                <a:sym typeface="Arial"/>
              </a:rPr>
              <a:t>Crisis Communication Plan</a:t>
            </a:r>
            <a:endParaRPr b="1" i="0" sz="1300" u="none" cap="none" strike="noStrike">
              <a:solidFill>
                <a:schemeClr val="dk1"/>
              </a:solidFill>
              <a:latin typeface="Arial"/>
              <a:ea typeface="Arial"/>
              <a:cs typeface="Arial"/>
              <a:sym typeface="Arial"/>
            </a:endParaRPr>
          </a:p>
          <a:p>
            <a:pPr indent="-311150" lvl="0" marL="457200" marR="0" rtl="0" algn="l">
              <a:lnSpc>
                <a:spcPct val="115000"/>
              </a:lnSpc>
              <a:spcBef>
                <a:spcPts val="120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Identify potential crisis scenarios (e.g., negative social media comments, data breach).</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Establish communication protocols for handling crises.</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Designate crisis communication team members.</a:t>
            </a:r>
            <a:endParaRPr b="0" i="0" sz="1300" u="none" cap="none" strike="noStrike">
              <a:solidFill>
                <a:schemeClr val="dk1"/>
              </a:solidFill>
              <a:latin typeface="Arial"/>
              <a:ea typeface="Arial"/>
              <a:cs typeface="Arial"/>
              <a:sym typeface="Arial"/>
            </a:endParaRPr>
          </a:p>
          <a:p>
            <a:pPr indent="-311150" lvl="0" marL="457200" marR="0" rtl="0" algn="l">
              <a:lnSpc>
                <a:spcPct val="115000"/>
              </a:lnSpc>
              <a:spcBef>
                <a:spcPts val="0"/>
              </a:spcBef>
              <a:spcAft>
                <a:spcPts val="0"/>
              </a:spcAft>
              <a:buClr>
                <a:schemeClr val="dk1"/>
              </a:buClr>
              <a:buSzPts val="1300"/>
              <a:buFont typeface="Arial"/>
              <a:buChar char="●"/>
            </a:pPr>
            <a:r>
              <a:rPr b="0" i="0" lang="en" sz="1300" u="none" cap="none" strike="noStrike">
                <a:solidFill>
                  <a:schemeClr val="dk1"/>
                </a:solidFill>
                <a:latin typeface="Arial"/>
                <a:ea typeface="Arial"/>
                <a:cs typeface="Arial"/>
                <a:sym typeface="Arial"/>
              </a:rPr>
              <a:t>Develop key messages for different crisis scenarios.</a:t>
            </a:r>
            <a:endParaRPr b="0" i="0" sz="13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4"/>
          <p:cNvSpPr txBox="1"/>
          <p:nvPr>
            <p:ph type="title"/>
          </p:nvPr>
        </p:nvSpPr>
        <p:spPr>
          <a:xfrm>
            <a:off x="828650" y="227250"/>
            <a:ext cx="7688700" cy="535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rgbClr val="000000"/>
              </a:buClr>
              <a:buSzPts val="3111"/>
              <a:buFont typeface="Arial"/>
              <a:buNone/>
            </a:pPr>
            <a:r>
              <a:rPr lang="en" sz="1800"/>
              <a:t>Risk Register</a:t>
            </a:r>
            <a:endParaRPr sz="1800"/>
          </a:p>
        </p:txBody>
      </p:sp>
      <p:pic>
        <p:nvPicPr>
          <p:cNvPr id="172" name="Google Shape;172;p24"/>
          <p:cNvPicPr preferRelativeResize="0"/>
          <p:nvPr/>
        </p:nvPicPr>
        <p:blipFill rotWithShape="1">
          <a:blip r:embed="rId3">
            <a:alphaModFix/>
          </a:blip>
          <a:srcRect b="0" l="0" r="0" t="0"/>
          <a:stretch/>
        </p:blipFill>
        <p:spPr>
          <a:xfrm>
            <a:off x="1748350" y="1210475"/>
            <a:ext cx="6660374" cy="32435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5"/>
          <p:cNvSpPr txBox="1"/>
          <p:nvPr>
            <p:ph type="title"/>
          </p:nvPr>
        </p:nvSpPr>
        <p:spPr>
          <a:xfrm>
            <a:off x="719625" y="251750"/>
            <a:ext cx="21264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3111"/>
              <a:buNone/>
            </a:pPr>
            <a:r>
              <a:rPr lang="en" sz="2000"/>
              <a:t>Risk Register</a:t>
            </a:r>
            <a:endParaRPr sz="3700"/>
          </a:p>
        </p:txBody>
      </p:sp>
      <p:sp>
        <p:nvSpPr>
          <p:cNvPr id="178" name="Google Shape;178;p25"/>
          <p:cNvSpPr txBox="1"/>
          <p:nvPr/>
        </p:nvSpPr>
        <p:spPr>
          <a:xfrm>
            <a:off x="677775" y="1158075"/>
            <a:ext cx="5077800" cy="3980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chemeClr val="dk1"/>
                </a:solidFill>
                <a:highlight>
                  <a:srgbClr val="FEFFFE"/>
                </a:highlight>
                <a:latin typeface="Calibri"/>
                <a:ea typeface="Calibri"/>
                <a:cs typeface="Calibri"/>
                <a:sym typeface="Calibri"/>
              </a:rPr>
              <a:t>Risk ID: 1  </a:t>
            </a:r>
            <a:endParaRPr b="1" i="0" sz="1200" u="none" cap="none" strike="noStrike">
              <a:solidFill>
                <a:schemeClr val="dk1"/>
              </a:solidFill>
              <a:highlight>
                <a:srgbClr val="FEFFFE"/>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highlight>
                  <a:srgbClr val="FEFFFE"/>
                </a:highlight>
                <a:latin typeface="Calibri"/>
                <a:ea typeface="Calibri"/>
                <a:cs typeface="Calibri"/>
                <a:sym typeface="Calibri"/>
              </a:rPr>
              <a:t>Risk Description: Inadequate Audience Engagement  </a:t>
            </a:r>
            <a:endParaRPr b="0" i="0" sz="1200" u="none" cap="none" strike="noStrike">
              <a:solidFill>
                <a:schemeClr val="dk1"/>
              </a:solidFill>
              <a:highlight>
                <a:srgbClr val="FEFFFE"/>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highlight>
                  <a:srgbClr val="FEFFFE"/>
                </a:highlight>
                <a:latin typeface="Calibri"/>
                <a:ea typeface="Calibri"/>
                <a:cs typeface="Calibri"/>
                <a:sym typeface="Calibri"/>
              </a:rPr>
              <a:t>Impact: High  </a:t>
            </a:r>
            <a:endParaRPr b="0" i="0" sz="1200" u="none" cap="none" strike="noStrike">
              <a:solidFill>
                <a:schemeClr val="dk1"/>
              </a:solidFill>
              <a:highlight>
                <a:srgbClr val="FEFFFE"/>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highlight>
                  <a:srgbClr val="FEFFFE"/>
                </a:highlight>
                <a:latin typeface="Calibri"/>
                <a:ea typeface="Calibri"/>
                <a:cs typeface="Calibri"/>
                <a:sym typeface="Calibri"/>
              </a:rPr>
              <a:t>Likelihood: Moderate  </a:t>
            </a:r>
            <a:endParaRPr b="0" i="0" sz="1200" u="none" cap="none" strike="noStrike">
              <a:solidFill>
                <a:schemeClr val="dk1"/>
              </a:solidFill>
              <a:highlight>
                <a:srgbClr val="FEFFFE"/>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highlight>
                  <a:srgbClr val="FEFFFE"/>
                </a:highlight>
                <a:latin typeface="Calibri"/>
                <a:ea typeface="Calibri"/>
                <a:cs typeface="Calibri"/>
                <a:sym typeface="Calibri"/>
              </a:rPr>
              <a:t>Risk Mitigation: Conduct thorough market research to understand target audience preferences, and create tailored content that resonates with them. Use A/B testing to optimize posts and adjust strategy based on performance metrics.</a:t>
            </a:r>
            <a:endParaRPr b="0" i="0" sz="1200" u="none" cap="none" strike="noStrike">
              <a:solidFill>
                <a:schemeClr val="dk1"/>
              </a:solidFill>
              <a:highlight>
                <a:srgbClr val="FEFFFE"/>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highlight>
                <a:srgbClr val="FEFFFE"/>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chemeClr val="dk1"/>
                </a:solidFill>
                <a:highlight>
                  <a:srgbClr val="FEFFFE"/>
                </a:highlight>
                <a:latin typeface="Calibri"/>
                <a:ea typeface="Calibri"/>
                <a:cs typeface="Calibri"/>
                <a:sym typeface="Calibri"/>
              </a:rPr>
              <a:t>Risk ID: 2  </a:t>
            </a:r>
            <a:endParaRPr b="1" i="0" sz="1200" u="none" cap="none" strike="noStrike">
              <a:solidFill>
                <a:schemeClr val="dk1"/>
              </a:solidFill>
              <a:highlight>
                <a:srgbClr val="FEFFFE"/>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highlight>
                  <a:srgbClr val="FEFFFE"/>
                </a:highlight>
                <a:latin typeface="Calibri"/>
                <a:ea typeface="Calibri"/>
                <a:cs typeface="Calibri"/>
                <a:sym typeface="Calibri"/>
              </a:rPr>
              <a:t>Risk Description: Negative Feedback or Public Relations Crisis  </a:t>
            </a:r>
            <a:endParaRPr b="0" i="0" sz="1200" u="none" cap="none" strike="noStrike">
              <a:solidFill>
                <a:schemeClr val="dk1"/>
              </a:solidFill>
              <a:highlight>
                <a:srgbClr val="FEFFFE"/>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highlight>
                  <a:srgbClr val="FEFFFE"/>
                </a:highlight>
                <a:latin typeface="Calibri"/>
                <a:ea typeface="Calibri"/>
                <a:cs typeface="Calibri"/>
                <a:sym typeface="Calibri"/>
              </a:rPr>
              <a:t>Impact: High  </a:t>
            </a:r>
            <a:endParaRPr b="0" i="0" sz="1200" u="none" cap="none" strike="noStrike">
              <a:solidFill>
                <a:schemeClr val="dk1"/>
              </a:solidFill>
              <a:highlight>
                <a:srgbClr val="FEFFFE"/>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highlight>
                  <a:srgbClr val="FEFFFE"/>
                </a:highlight>
                <a:latin typeface="Calibri"/>
                <a:ea typeface="Calibri"/>
                <a:cs typeface="Calibri"/>
                <a:sym typeface="Calibri"/>
              </a:rPr>
              <a:t>Likelihood: Low  </a:t>
            </a:r>
            <a:endParaRPr b="0" i="0" sz="1200" u="none" cap="none" strike="noStrike">
              <a:solidFill>
                <a:schemeClr val="dk1"/>
              </a:solidFill>
              <a:highlight>
                <a:srgbClr val="FEFFFE"/>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highlight>
                  <a:srgbClr val="FEFFFE"/>
                </a:highlight>
                <a:latin typeface="Calibri"/>
                <a:ea typeface="Calibri"/>
                <a:cs typeface="Calibri"/>
                <a:sym typeface="Calibri"/>
              </a:rPr>
              <a:t>Risk Mitigation: Develop a crisis communication plan, monitor social media channels closely for negative comments, and respond promptly and professionally. Engage a PR expert to handle severe cases and mitigate reputational damage.</a:t>
            </a:r>
            <a:endParaRPr b="0" i="0" sz="1200" u="none" cap="none" strike="noStrike">
              <a:solidFill>
                <a:schemeClr val="dk1"/>
              </a:solidFill>
              <a:highlight>
                <a:srgbClr val="FEFFFE"/>
              </a:highlight>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FEFFFE"/>
              </a:solidFill>
              <a:latin typeface="Calibri"/>
              <a:ea typeface="Calibri"/>
              <a:cs typeface="Calibri"/>
              <a:sym typeface="Calibri"/>
            </a:endParaRPr>
          </a:p>
        </p:txBody>
      </p:sp>
      <p:pic>
        <p:nvPicPr>
          <p:cNvPr id="179" name="Google Shape;179;p25"/>
          <p:cNvPicPr preferRelativeResize="0"/>
          <p:nvPr/>
        </p:nvPicPr>
        <p:blipFill rotWithShape="1">
          <a:blip r:embed="rId3">
            <a:alphaModFix/>
          </a:blip>
          <a:srcRect b="0" l="0" r="0" t="0"/>
          <a:stretch/>
        </p:blipFill>
        <p:spPr>
          <a:xfrm>
            <a:off x="5755575" y="487275"/>
            <a:ext cx="3388426" cy="4651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idx="1" type="body"/>
          </p:nvPr>
        </p:nvSpPr>
        <p:spPr>
          <a:xfrm>
            <a:off x="818750" y="1394275"/>
            <a:ext cx="7688700" cy="35865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Clr>
                <a:srgbClr val="000000"/>
              </a:buClr>
              <a:buSzPts val="1200"/>
              <a:buFont typeface="Arial"/>
              <a:buNone/>
            </a:pPr>
            <a:r>
              <a:rPr b="1" lang="en" sz="1200">
                <a:solidFill>
                  <a:schemeClr val="dk1"/>
                </a:solidFill>
                <a:latin typeface="Calibri"/>
                <a:ea typeface="Calibri"/>
                <a:cs typeface="Calibri"/>
                <a:sym typeface="Calibri"/>
              </a:rPr>
              <a:t>Risk ID: 3  </a:t>
            </a:r>
            <a:endParaRPr b="1"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rgbClr val="000000"/>
              </a:buClr>
              <a:buSzPts val="1200"/>
              <a:buFont typeface="Arial"/>
              <a:buNone/>
            </a:pPr>
            <a:r>
              <a:rPr lang="en" sz="1200">
                <a:solidFill>
                  <a:schemeClr val="dk1"/>
                </a:solidFill>
                <a:latin typeface="Calibri"/>
                <a:ea typeface="Calibri"/>
                <a:cs typeface="Calibri"/>
                <a:sym typeface="Calibri"/>
              </a:rPr>
              <a:t>Risk Description: Budget Overruns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rgbClr val="000000"/>
              </a:buClr>
              <a:buSzPts val="1200"/>
              <a:buFont typeface="Arial"/>
              <a:buNone/>
            </a:pPr>
            <a:r>
              <a:rPr lang="en" sz="1200">
                <a:solidFill>
                  <a:schemeClr val="dk1"/>
                </a:solidFill>
                <a:latin typeface="Calibri"/>
                <a:ea typeface="Calibri"/>
                <a:cs typeface="Calibri"/>
                <a:sym typeface="Calibri"/>
              </a:rPr>
              <a:t>Impact: Moderate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rgbClr val="000000"/>
              </a:buClr>
              <a:buSzPts val="1200"/>
              <a:buFont typeface="Arial"/>
              <a:buNone/>
            </a:pPr>
            <a:r>
              <a:rPr lang="en" sz="1200">
                <a:solidFill>
                  <a:schemeClr val="dk1"/>
                </a:solidFill>
                <a:latin typeface="Calibri"/>
                <a:ea typeface="Calibri"/>
                <a:cs typeface="Calibri"/>
                <a:sym typeface="Calibri"/>
              </a:rPr>
              <a:t>Likelihood: Moderate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300"/>
              <a:buNone/>
            </a:pPr>
            <a:r>
              <a:rPr lang="en" sz="1200">
                <a:solidFill>
                  <a:schemeClr val="dk1"/>
                </a:solidFill>
                <a:latin typeface="Calibri"/>
                <a:ea typeface="Calibri"/>
                <a:cs typeface="Calibri"/>
                <a:sym typeface="Calibri"/>
              </a:rPr>
              <a:t>Risk Mitigation: Create a detailed budget plan with clear cost estimates for each campaign activity. Monitor spending closely and adjust plans as needed to stay within budget. Consider allocating a contingency fund for unexpected expenses.</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300"/>
              <a:buNone/>
            </a:pPr>
            <a:r>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300"/>
              <a:buNone/>
            </a:pPr>
            <a:r>
              <a:rPr b="1" lang="en" sz="1200">
                <a:solidFill>
                  <a:schemeClr val="dk1"/>
                </a:solidFill>
                <a:latin typeface="Calibri"/>
                <a:ea typeface="Calibri"/>
                <a:cs typeface="Calibri"/>
                <a:sym typeface="Calibri"/>
              </a:rPr>
              <a:t>Risk ID: 4  </a:t>
            </a:r>
            <a:endParaRPr b="1"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300"/>
              <a:buNone/>
            </a:pPr>
            <a:r>
              <a:rPr lang="en" sz="1200">
                <a:solidFill>
                  <a:schemeClr val="dk1"/>
                </a:solidFill>
                <a:latin typeface="Calibri"/>
                <a:ea typeface="Calibri"/>
                <a:cs typeface="Calibri"/>
                <a:sym typeface="Calibri"/>
              </a:rPr>
              <a:t>Risk Description: Low Return on Investment (ROI)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300"/>
              <a:buNone/>
            </a:pPr>
            <a:r>
              <a:rPr lang="en" sz="1200">
                <a:solidFill>
                  <a:schemeClr val="dk1"/>
                </a:solidFill>
                <a:latin typeface="Calibri"/>
                <a:ea typeface="Calibri"/>
                <a:cs typeface="Calibri"/>
                <a:sym typeface="Calibri"/>
              </a:rPr>
              <a:t>Impact: Moderate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SzPts val="1300"/>
              <a:buNone/>
            </a:pPr>
            <a:r>
              <a:rPr lang="en" sz="1200">
                <a:solidFill>
                  <a:schemeClr val="dk1"/>
                </a:solidFill>
                <a:latin typeface="Calibri"/>
                <a:ea typeface="Calibri"/>
                <a:cs typeface="Calibri"/>
                <a:sym typeface="Calibri"/>
              </a:rPr>
              <a:t>Likelihood: Moderate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rgbClr val="000000"/>
              </a:buClr>
              <a:buSzPts val="1200"/>
              <a:buFont typeface="Arial"/>
              <a:buNone/>
            </a:pPr>
            <a:r>
              <a:rPr lang="en" sz="1200">
                <a:solidFill>
                  <a:schemeClr val="dk1"/>
                </a:solidFill>
                <a:latin typeface="Calibri"/>
                <a:ea typeface="Calibri"/>
                <a:cs typeface="Calibri"/>
                <a:sym typeface="Calibri"/>
              </a:rPr>
              <a:t>Risk Mitigation: Set clear, measurable goals for the campaign and track key performance indicators (KPIs) regularly. Adjust campaign strategies based on performance data and focus on high-impact, low-cost tactics to maximize ROI.</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1200"/>
              </a:spcAft>
              <a:buSzPts val="1300"/>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nvSpPr>
        <p:spPr>
          <a:xfrm>
            <a:off x="821325" y="1361150"/>
            <a:ext cx="7271100" cy="3343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chemeClr val="dk1"/>
                </a:solidFill>
                <a:latin typeface="Calibri"/>
                <a:ea typeface="Calibri"/>
                <a:cs typeface="Calibri"/>
                <a:sym typeface="Calibri"/>
              </a:rPr>
              <a:t>Risk ID: 5  </a:t>
            </a:r>
            <a:endParaRPr b="1" i="0" sz="1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Risk Description: Platform Algorithm Changes  </a:t>
            </a:r>
            <a:endParaRPr b="0" i="0" sz="1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Impact: Moderate  </a:t>
            </a:r>
            <a:endParaRPr b="0" i="0" sz="1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Likelihood: High  </a:t>
            </a:r>
            <a:endParaRPr b="0" i="0" sz="1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Risk Mitigation: Stay updated on social media platform algorithm changes by following relevant industry news and insights. Diversify content distribution across multiple platforms to reduce dependency on any single platform's algorithm.</a:t>
            </a:r>
            <a:endParaRPr b="0" i="0" sz="1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rPr b="1" i="0" lang="en" sz="1200" u="none" cap="none" strike="noStrike">
                <a:solidFill>
                  <a:schemeClr val="dk1"/>
                </a:solidFill>
                <a:latin typeface="Calibri"/>
                <a:ea typeface="Calibri"/>
                <a:cs typeface="Calibri"/>
                <a:sym typeface="Calibri"/>
              </a:rPr>
              <a:t>Risk ID: 6  </a:t>
            </a:r>
            <a:endParaRPr b="1" i="0" sz="1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Risk Description: Compliance and Legal Issues  </a:t>
            </a:r>
            <a:endParaRPr b="0" i="0" sz="1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Impact: High  </a:t>
            </a:r>
            <a:endParaRPr b="0" i="0" sz="1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Likelihood: Low  </a:t>
            </a:r>
            <a:endParaRPr b="0" i="0" sz="1200" u="none" cap="none" strike="noStrike">
              <a:solidFill>
                <a:schemeClr val="dk1"/>
              </a:solidFill>
              <a:latin typeface="Calibri"/>
              <a:ea typeface="Calibri"/>
              <a:cs typeface="Calibri"/>
              <a:sym typeface="Calibri"/>
            </a:endParaRPr>
          </a:p>
          <a:p>
            <a:pPr indent="0" lvl="0" marL="0" marR="0" rtl="0" algn="l">
              <a:lnSpc>
                <a:spcPct val="115000"/>
              </a:lnSpc>
              <a:spcBef>
                <a:spcPts val="0"/>
              </a:spcBef>
              <a:spcAft>
                <a:spcPts val="0"/>
              </a:spcAft>
              <a:buClr>
                <a:srgbClr val="000000"/>
              </a:buClr>
              <a:buSzPts val="1200"/>
              <a:buFont typeface="Arial"/>
              <a:buNone/>
            </a:pPr>
            <a:r>
              <a:rPr b="0" i="0" lang="en" sz="1200" u="none" cap="none" strike="noStrike">
                <a:solidFill>
                  <a:schemeClr val="dk1"/>
                </a:solidFill>
                <a:latin typeface="Calibri"/>
                <a:ea typeface="Calibri"/>
                <a:cs typeface="Calibri"/>
                <a:sym typeface="Calibri"/>
              </a:rPr>
              <a:t>Risk Mitigation: Ensure all campaign content adheres to legal and regulatory requirements, including copyright laws, privacy policies, and advertising standards. Consult legal experts if necessary, and review terms of service for each social media platform.</a:t>
            </a:r>
            <a:endParaRPr b="0" i="0" sz="12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8"/>
          <p:cNvSpPr txBox="1"/>
          <p:nvPr>
            <p:ph type="title"/>
          </p:nvPr>
        </p:nvSpPr>
        <p:spPr>
          <a:xfrm>
            <a:off x="274675" y="248225"/>
            <a:ext cx="75147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3111"/>
              <a:buNone/>
            </a:pPr>
            <a:r>
              <a:rPr lang="en" sz="2000"/>
              <a:t>Make or Buy Analysis    </a:t>
            </a:r>
            <a:endParaRPr sz="2000"/>
          </a:p>
        </p:txBody>
      </p:sp>
      <p:sp>
        <p:nvSpPr>
          <p:cNvPr id="195" name="Google Shape;195;p28"/>
          <p:cNvSpPr txBox="1"/>
          <p:nvPr/>
        </p:nvSpPr>
        <p:spPr>
          <a:xfrm>
            <a:off x="721150" y="1319600"/>
            <a:ext cx="8377200" cy="3306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1" i="0" lang="en" sz="1100" u="none" cap="none" strike="noStrike">
                <a:solidFill>
                  <a:schemeClr val="dk1"/>
                </a:solidFill>
                <a:latin typeface="Arial"/>
                <a:ea typeface="Arial"/>
                <a:cs typeface="Arial"/>
                <a:sym typeface="Arial"/>
              </a:rPr>
              <a:t>Step 1: Define the Work Package</a:t>
            </a:r>
            <a:endParaRPr b="1"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n" sz="1100" u="none" cap="none" strike="noStrike">
                <a:solidFill>
                  <a:schemeClr val="dk1"/>
                </a:solidFill>
                <a:latin typeface="Arial"/>
                <a:ea typeface="Arial"/>
                <a:cs typeface="Arial"/>
                <a:sym typeface="Arial"/>
              </a:rPr>
              <a:t>This analysis focuses on the work package of creating social media content for the Naz University marketing campaign. This includes: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Developing graphic design elements (images, videos)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Writing engaging captions and copy</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Curating user-generated content</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1" i="0" lang="en" sz="1100" u="none" cap="none" strike="noStrike">
                <a:solidFill>
                  <a:schemeClr val="dk1"/>
                </a:solidFill>
                <a:latin typeface="Arial"/>
                <a:ea typeface="Arial"/>
                <a:cs typeface="Arial"/>
                <a:sym typeface="Arial"/>
              </a:rPr>
              <a:t>Step 2: List the Relevant Factors</a:t>
            </a:r>
            <a:endParaRPr b="1" i="0" sz="11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Cost:</a:t>
            </a:r>
            <a:endParaRPr b="1"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Make:</a:t>
            </a:r>
            <a:r>
              <a:rPr b="0" i="0" lang="en" sz="1100" u="none" cap="none" strike="noStrike">
                <a:solidFill>
                  <a:schemeClr val="dk1"/>
                </a:solidFill>
                <a:latin typeface="Arial"/>
                <a:ea typeface="Arial"/>
                <a:cs typeface="Arial"/>
                <a:sym typeface="Arial"/>
              </a:rPr>
              <a:t> Salaries for designers and content creators, software licenses, and equipment costs.</a:t>
            </a: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Buy:</a:t>
            </a:r>
            <a:r>
              <a:rPr b="0" i="0" lang="en" sz="1100" u="none" cap="none" strike="noStrike">
                <a:solidFill>
                  <a:schemeClr val="dk1"/>
                </a:solidFill>
                <a:latin typeface="Arial"/>
                <a:ea typeface="Arial"/>
                <a:cs typeface="Arial"/>
                <a:sym typeface="Arial"/>
              </a:rPr>
              <a:t> Hourly rate/package fee for external agencies, potential stock photo/video fees.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Expertise and Skills:</a:t>
            </a:r>
            <a:endParaRPr b="1"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Make:</a:t>
            </a:r>
            <a:r>
              <a:rPr b="0" i="0" lang="en" sz="1100" u="none" cap="none" strike="noStrike">
                <a:solidFill>
                  <a:schemeClr val="dk1"/>
                </a:solidFill>
                <a:latin typeface="Arial"/>
                <a:ea typeface="Arial"/>
                <a:cs typeface="Arial"/>
                <a:sym typeface="Arial"/>
              </a:rPr>
              <a:t> Requires in-house design and writing skills, an understanding of the target audience.</a:t>
            </a:r>
            <a:endParaRPr b="0" i="0" sz="1100" u="none" cap="none" strike="noStrike">
              <a:solidFill>
                <a:schemeClr val="dk1"/>
              </a:solidFill>
              <a:latin typeface="Arial"/>
              <a:ea typeface="Arial"/>
              <a:cs typeface="Arial"/>
              <a:sym typeface="Arial"/>
            </a:endParaRPr>
          </a:p>
          <a:p>
            <a:pPr indent="-298450" lvl="1" marL="914400" marR="0" rtl="0" algn="l">
              <a:lnSpc>
                <a:spcPct val="115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Buy:</a:t>
            </a:r>
            <a:r>
              <a:rPr b="0" i="0" lang="en" sz="1100" u="none" cap="none" strike="noStrike">
                <a:solidFill>
                  <a:schemeClr val="dk1"/>
                </a:solidFill>
                <a:latin typeface="Arial"/>
                <a:ea typeface="Arial"/>
                <a:cs typeface="Arial"/>
                <a:sym typeface="Arial"/>
              </a:rPr>
              <a:t> External agencies may have specialized skills and experience in social media content creation.</a:t>
            </a:r>
            <a:endParaRPr b="0" i="0" sz="1800" u="none" cap="none" strike="noStrike">
              <a:solidFill>
                <a:schemeClr val="dk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9"/>
          <p:cNvSpPr txBox="1"/>
          <p:nvPr>
            <p:ph idx="1" type="body"/>
          </p:nvPr>
        </p:nvSpPr>
        <p:spPr>
          <a:xfrm>
            <a:off x="727650" y="1265275"/>
            <a:ext cx="7688700" cy="3878100"/>
          </a:xfrm>
          <a:prstGeom prst="rect">
            <a:avLst/>
          </a:prstGeom>
          <a:noFill/>
          <a:ln>
            <a:noFill/>
          </a:ln>
        </p:spPr>
        <p:txBody>
          <a:bodyPr anchorCtr="0" anchor="t" bIns="91425" lIns="91425" spcFirstLastPara="1" rIns="91425" wrap="square" tIns="91425">
            <a:normAutofit/>
          </a:bodyPr>
          <a:lstStyle/>
          <a:p>
            <a:pPr indent="-298450" lvl="0" marL="4572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Quality:</a:t>
            </a:r>
            <a:endParaRPr b="1"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b="1" lang="en">
                <a:solidFill>
                  <a:schemeClr val="dk1"/>
                </a:solidFill>
                <a:latin typeface="Arial"/>
                <a:ea typeface="Arial"/>
                <a:cs typeface="Arial"/>
                <a:sym typeface="Arial"/>
              </a:rPr>
              <a:t>Make:</a:t>
            </a:r>
            <a:r>
              <a:rPr lang="en">
                <a:solidFill>
                  <a:schemeClr val="dk1"/>
                </a:solidFill>
                <a:latin typeface="Arial"/>
                <a:ea typeface="Arial"/>
                <a:cs typeface="Arial"/>
                <a:sym typeface="Arial"/>
              </a:rPr>
              <a:t> Quality control depends on the internal team's skills and experience.</a:t>
            </a:r>
            <a:endParaRPr>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b="1" lang="en">
                <a:solidFill>
                  <a:schemeClr val="dk1"/>
                </a:solidFill>
                <a:latin typeface="Arial"/>
                <a:ea typeface="Arial"/>
                <a:cs typeface="Arial"/>
                <a:sym typeface="Arial"/>
              </a:rPr>
              <a:t>Buy:</a:t>
            </a:r>
            <a:r>
              <a:rPr lang="en">
                <a:solidFill>
                  <a:schemeClr val="dk1"/>
                </a:solidFill>
                <a:latin typeface="Arial"/>
                <a:ea typeface="Arial"/>
                <a:cs typeface="Arial"/>
                <a:sym typeface="Arial"/>
              </a:rPr>
              <a:t> External agencies may have a proven track record of creating high-quality content.</a:t>
            </a:r>
            <a:endParaRPr>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Capacity and Resources:</a:t>
            </a:r>
            <a:endParaRPr b="1"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b="1" lang="en">
                <a:solidFill>
                  <a:schemeClr val="dk1"/>
                </a:solidFill>
                <a:latin typeface="Arial"/>
                <a:ea typeface="Arial"/>
                <a:cs typeface="Arial"/>
                <a:sym typeface="Arial"/>
              </a:rPr>
              <a:t>Make:</a:t>
            </a:r>
            <a:r>
              <a:rPr lang="en">
                <a:solidFill>
                  <a:schemeClr val="dk1"/>
                </a:solidFill>
                <a:latin typeface="Arial"/>
                <a:ea typeface="Arial"/>
                <a:cs typeface="Arial"/>
                <a:sym typeface="Arial"/>
              </a:rPr>
              <a:t> Consider the existing workload of design and content teams.</a:t>
            </a:r>
            <a:endParaRPr>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Arial"/>
              <a:buChar char="○"/>
            </a:pPr>
            <a:r>
              <a:rPr b="1" lang="en">
                <a:solidFill>
                  <a:schemeClr val="dk1"/>
                </a:solidFill>
                <a:latin typeface="Arial"/>
                <a:ea typeface="Arial"/>
                <a:cs typeface="Arial"/>
                <a:sym typeface="Arial"/>
              </a:rPr>
              <a:t>Buy:</a:t>
            </a:r>
            <a:r>
              <a:rPr lang="en">
                <a:solidFill>
                  <a:schemeClr val="dk1"/>
                </a:solidFill>
                <a:latin typeface="Arial"/>
                <a:ea typeface="Arial"/>
                <a:cs typeface="Arial"/>
                <a:sym typeface="Arial"/>
              </a:rPr>
              <a:t> Frees up internal resources to focus on other project aspects.</a:t>
            </a:r>
            <a:endParaRPr>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b="1" lang="en" sz="1100">
                <a:solidFill>
                  <a:schemeClr val="dk1"/>
                </a:solidFill>
                <a:latin typeface="Arial"/>
                <a:ea typeface="Arial"/>
                <a:cs typeface="Arial"/>
                <a:sym typeface="Arial"/>
              </a:rPr>
              <a:t>Lead Time:</a:t>
            </a:r>
            <a:endParaRPr b="1"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Lato"/>
              <a:buChar char="○"/>
            </a:pPr>
            <a:r>
              <a:rPr b="1" lang="en">
                <a:solidFill>
                  <a:schemeClr val="dk1"/>
                </a:solidFill>
                <a:latin typeface="Arial"/>
                <a:ea typeface="Arial"/>
                <a:cs typeface="Arial"/>
                <a:sym typeface="Arial"/>
              </a:rPr>
              <a:t>Make:</a:t>
            </a:r>
            <a:r>
              <a:rPr lang="en">
                <a:solidFill>
                  <a:schemeClr val="dk1"/>
                </a:solidFill>
                <a:latin typeface="Arial"/>
                <a:ea typeface="Arial"/>
                <a:cs typeface="Arial"/>
                <a:sym typeface="Arial"/>
              </a:rPr>
              <a:t> Lead time depends on the internal team's availability.</a:t>
            </a:r>
            <a:endParaRPr>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Lato"/>
              <a:buChar char="○"/>
            </a:pPr>
            <a:r>
              <a:rPr b="1" lang="en">
                <a:solidFill>
                  <a:schemeClr val="dk1"/>
                </a:solidFill>
                <a:latin typeface="Arial"/>
                <a:ea typeface="Arial"/>
                <a:cs typeface="Arial"/>
                <a:sym typeface="Arial"/>
              </a:rPr>
              <a:t>Buy:</a:t>
            </a:r>
            <a:r>
              <a:rPr lang="en">
                <a:solidFill>
                  <a:schemeClr val="dk1"/>
                </a:solidFill>
                <a:latin typeface="Arial"/>
                <a:ea typeface="Arial"/>
                <a:cs typeface="Arial"/>
                <a:sym typeface="Arial"/>
              </a:rPr>
              <a:t> External agencies may have faster turnaround times, depending on their workload.</a:t>
            </a:r>
            <a:endParaRPr>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Risk:</a:t>
            </a:r>
            <a:endParaRPr b="1"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Lato"/>
              <a:buChar char="○"/>
            </a:pPr>
            <a:r>
              <a:rPr b="1" lang="en">
                <a:solidFill>
                  <a:schemeClr val="dk1"/>
                </a:solidFill>
                <a:latin typeface="Arial"/>
                <a:ea typeface="Arial"/>
                <a:cs typeface="Arial"/>
                <a:sym typeface="Arial"/>
              </a:rPr>
              <a:t>Make:</a:t>
            </a:r>
            <a:r>
              <a:rPr lang="en">
                <a:solidFill>
                  <a:schemeClr val="dk1"/>
                </a:solidFill>
                <a:latin typeface="Arial"/>
                <a:ea typeface="Arial"/>
                <a:cs typeface="Arial"/>
                <a:sym typeface="Arial"/>
              </a:rPr>
              <a:t> Risk of delays due to internal resource constraints or lack of expertise.</a:t>
            </a:r>
            <a:endParaRPr>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Lato"/>
              <a:buChar char="○"/>
            </a:pPr>
            <a:r>
              <a:rPr b="1" lang="en">
                <a:solidFill>
                  <a:schemeClr val="dk1"/>
                </a:solidFill>
                <a:latin typeface="Arial"/>
                <a:ea typeface="Arial"/>
                <a:cs typeface="Arial"/>
                <a:sym typeface="Arial"/>
              </a:rPr>
              <a:t>Buy:</a:t>
            </a:r>
            <a:r>
              <a:rPr lang="en">
                <a:solidFill>
                  <a:schemeClr val="dk1"/>
                </a:solidFill>
                <a:latin typeface="Arial"/>
                <a:ea typeface="Arial"/>
                <a:cs typeface="Arial"/>
                <a:sym typeface="Arial"/>
              </a:rPr>
              <a:t> Risk of vendor not meeting content quality expectations or adhering to project deadlines.</a:t>
            </a:r>
            <a:endParaRPr>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b="1" lang="en" sz="1100">
                <a:solidFill>
                  <a:schemeClr val="dk1"/>
                </a:solidFill>
                <a:latin typeface="Arial"/>
                <a:ea typeface="Arial"/>
                <a:cs typeface="Arial"/>
                <a:sym typeface="Arial"/>
              </a:rPr>
              <a:t>Long-Term Considerations:</a:t>
            </a:r>
            <a:endParaRPr b="1" sz="1100">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Lato"/>
              <a:buChar char="○"/>
            </a:pPr>
            <a:r>
              <a:rPr b="1" lang="en">
                <a:solidFill>
                  <a:schemeClr val="dk1"/>
                </a:solidFill>
                <a:latin typeface="Arial"/>
                <a:ea typeface="Arial"/>
                <a:cs typeface="Arial"/>
                <a:sym typeface="Arial"/>
              </a:rPr>
              <a:t>Make:</a:t>
            </a:r>
            <a:r>
              <a:rPr lang="en">
                <a:solidFill>
                  <a:schemeClr val="dk1"/>
                </a:solidFill>
                <a:latin typeface="Arial"/>
                <a:ea typeface="Arial"/>
                <a:cs typeface="Arial"/>
                <a:sym typeface="Arial"/>
              </a:rPr>
              <a:t> Building internal expertise can benefit future social media efforts.</a:t>
            </a:r>
            <a:endParaRPr>
              <a:solidFill>
                <a:schemeClr val="dk1"/>
              </a:solidFill>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Font typeface="Lato"/>
              <a:buChar char="○"/>
            </a:pPr>
            <a:r>
              <a:rPr b="1" lang="en">
                <a:solidFill>
                  <a:schemeClr val="dk1"/>
                </a:solidFill>
                <a:latin typeface="Arial"/>
                <a:ea typeface="Arial"/>
                <a:cs typeface="Arial"/>
                <a:sym typeface="Arial"/>
              </a:rPr>
              <a:t>Buy:</a:t>
            </a:r>
            <a:r>
              <a:rPr lang="en">
                <a:solidFill>
                  <a:schemeClr val="dk1"/>
                </a:solidFill>
                <a:latin typeface="Arial"/>
                <a:ea typeface="Arial"/>
                <a:cs typeface="Arial"/>
                <a:sym typeface="Arial"/>
              </a:rPr>
              <a:t> Reliance on external vendors may increase long-term costs.</a:t>
            </a:r>
            <a:endParaRPr>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0"/>
          <p:cNvSpPr txBox="1"/>
          <p:nvPr>
            <p:ph idx="1" type="body"/>
          </p:nvPr>
        </p:nvSpPr>
        <p:spPr>
          <a:xfrm>
            <a:off x="778025" y="552900"/>
            <a:ext cx="8366100" cy="4590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0"/>
              </a:spcAft>
              <a:buSzPts val="1300"/>
              <a:buNone/>
            </a:pPr>
            <a:r>
              <a:t/>
            </a:r>
            <a:endParaRPr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Step 3: Evaluate the Options</a:t>
            </a:r>
            <a:endParaRPr b="1" sz="11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Make (In-House):</a:t>
            </a:r>
            <a:endParaRPr b="1" sz="1100">
              <a:solidFill>
                <a:schemeClr val="dk1"/>
              </a:solidFill>
            </a:endParaRPr>
          </a:p>
          <a:p>
            <a:pPr indent="-298481" lvl="0" marL="457200" rtl="0" algn="l">
              <a:lnSpc>
                <a:spcPct val="115000"/>
              </a:lnSpc>
              <a:spcBef>
                <a:spcPts val="1200"/>
              </a:spcBef>
              <a:spcAft>
                <a:spcPts val="0"/>
              </a:spcAft>
              <a:buClr>
                <a:schemeClr val="dk1"/>
              </a:buClr>
              <a:buSzPts val="1100"/>
              <a:buChar char="●"/>
            </a:pPr>
            <a:r>
              <a:rPr lang="en" sz="1100">
                <a:solidFill>
                  <a:schemeClr val="dk1"/>
                </a:solidFill>
              </a:rPr>
              <a:t>Suitable if Naz University has a dedicated design and content creation team with relevant skills and experience.</a:t>
            </a:r>
            <a:endParaRPr sz="1100">
              <a:solidFill>
                <a:schemeClr val="dk1"/>
              </a:solidFill>
            </a:endParaRPr>
          </a:p>
          <a:p>
            <a:pPr indent="-298481" lvl="0" marL="457200" rtl="0" algn="l">
              <a:lnSpc>
                <a:spcPct val="115000"/>
              </a:lnSpc>
              <a:spcBef>
                <a:spcPts val="0"/>
              </a:spcBef>
              <a:spcAft>
                <a:spcPts val="0"/>
              </a:spcAft>
              <a:buClr>
                <a:schemeClr val="dk1"/>
              </a:buClr>
              <a:buSzPts val="1100"/>
              <a:buChar char="●"/>
            </a:pPr>
            <a:r>
              <a:rPr lang="en" sz="1100">
                <a:solidFill>
                  <a:schemeClr val="dk1"/>
                </a:solidFill>
              </a:rPr>
              <a:t>More cost-effective if the existing workload allows for additional content creation tasks.</a:t>
            </a:r>
            <a:endParaRPr sz="1100">
              <a:solidFill>
                <a:schemeClr val="dk1"/>
              </a:solidFill>
            </a:endParaRPr>
          </a:p>
          <a:p>
            <a:pPr indent="-298481" lvl="0" marL="457200" rtl="0" algn="l">
              <a:lnSpc>
                <a:spcPct val="115000"/>
              </a:lnSpc>
              <a:spcBef>
                <a:spcPts val="0"/>
              </a:spcBef>
              <a:spcAft>
                <a:spcPts val="0"/>
              </a:spcAft>
              <a:buClr>
                <a:schemeClr val="dk1"/>
              </a:buClr>
              <a:buSzPts val="1100"/>
              <a:buChar char="●"/>
            </a:pPr>
            <a:r>
              <a:rPr lang="en" sz="1100">
                <a:solidFill>
                  <a:schemeClr val="dk1"/>
                </a:solidFill>
              </a:rPr>
              <a:t>Allows for greater control over brand voice and messaging consistency.</a:t>
            </a:r>
            <a:endParaRPr sz="1100">
              <a:solidFill>
                <a:schemeClr val="dk1"/>
              </a:solidFill>
            </a:endParaRPr>
          </a:p>
          <a:p>
            <a:pPr indent="-298481" lvl="0" marL="457200" rtl="0" algn="l">
              <a:lnSpc>
                <a:spcPct val="115000"/>
              </a:lnSpc>
              <a:spcBef>
                <a:spcPts val="0"/>
              </a:spcBef>
              <a:spcAft>
                <a:spcPts val="0"/>
              </a:spcAft>
              <a:buClr>
                <a:schemeClr val="dk1"/>
              </a:buClr>
              <a:buSzPts val="1100"/>
              <a:buChar char="●"/>
            </a:pPr>
            <a:r>
              <a:rPr lang="en" sz="1100">
                <a:solidFill>
                  <a:schemeClr val="dk1"/>
                </a:solidFill>
              </a:rPr>
              <a:t>Invests in internal talent and builds expertise for future campaigns.</a:t>
            </a:r>
            <a:endParaRPr sz="1100">
              <a:solidFill>
                <a:schemeClr val="dk1"/>
              </a:solidFill>
            </a:endParaRPr>
          </a:p>
          <a:p>
            <a:pPr indent="0" lvl="0" marL="0" rtl="0" algn="l">
              <a:lnSpc>
                <a:spcPct val="115000"/>
              </a:lnSpc>
              <a:spcBef>
                <a:spcPts val="1200"/>
              </a:spcBef>
              <a:spcAft>
                <a:spcPts val="0"/>
              </a:spcAft>
              <a:buSzPts val="2323"/>
              <a:buNone/>
            </a:pPr>
            <a:r>
              <a:rPr b="1" lang="en" sz="1100">
                <a:solidFill>
                  <a:schemeClr val="dk1"/>
                </a:solidFill>
              </a:rPr>
              <a:t>Buy (Outsource):</a:t>
            </a:r>
            <a:endParaRPr b="1" sz="1100">
              <a:solidFill>
                <a:schemeClr val="dk1"/>
              </a:solidFill>
            </a:endParaRPr>
          </a:p>
          <a:p>
            <a:pPr indent="-298481" lvl="0" marL="457200" rtl="0" algn="l">
              <a:lnSpc>
                <a:spcPct val="115000"/>
              </a:lnSpc>
              <a:spcBef>
                <a:spcPts val="1200"/>
              </a:spcBef>
              <a:spcAft>
                <a:spcPts val="0"/>
              </a:spcAft>
              <a:buClr>
                <a:schemeClr val="dk1"/>
              </a:buClr>
              <a:buSzPts val="1100"/>
              <a:buChar char="●"/>
            </a:pPr>
            <a:r>
              <a:rPr lang="en" sz="1100">
                <a:solidFill>
                  <a:schemeClr val="dk1"/>
                </a:solidFill>
              </a:rPr>
              <a:t>Beneficial if Naz University lacks the in-house expertise for high-quality social media content.</a:t>
            </a:r>
            <a:endParaRPr sz="1100">
              <a:solidFill>
                <a:schemeClr val="dk1"/>
              </a:solidFill>
            </a:endParaRPr>
          </a:p>
          <a:p>
            <a:pPr indent="-298481" lvl="0" marL="457200" rtl="0" algn="l">
              <a:lnSpc>
                <a:spcPct val="115000"/>
              </a:lnSpc>
              <a:spcBef>
                <a:spcPts val="0"/>
              </a:spcBef>
              <a:spcAft>
                <a:spcPts val="0"/>
              </a:spcAft>
              <a:buClr>
                <a:schemeClr val="dk1"/>
              </a:buClr>
              <a:buSzPts val="1100"/>
              <a:buChar char="●"/>
            </a:pPr>
            <a:r>
              <a:rPr lang="en" sz="1100">
                <a:solidFill>
                  <a:schemeClr val="dk1"/>
                </a:solidFill>
              </a:rPr>
              <a:t>May be faster if external agencies have a proven track record and efficient workflow.</a:t>
            </a:r>
            <a:endParaRPr sz="1100">
              <a:solidFill>
                <a:schemeClr val="dk1"/>
              </a:solidFill>
            </a:endParaRPr>
          </a:p>
          <a:p>
            <a:pPr indent="-298481" lvl="0" marL="457200" rtl="0" algn="l">
              <a:lnSpc>
                <a:spcPct val="115000"/>
              </a:lnSpc>
              <a:spcBef>
                <a:spcPts val="0"/>
              </a:spcBef>
              <a:spcAft>
                <a:spcPts val="0"/>
              </a:spcAft>
              <a:buClr>
                <a:schemeClr val="dk1"/>
              </a:buClr>
              <a:buSzPts val="1100"/>
              <a:buChar char="●"/>
            </a:pPr>
            <a:r>
              <a:rPr lang="en" sz="1100">
                <a:solidFill>
                  <a:schemeClr val="dk1"/>
                </a:solidFill>
              </a:rPr>
              <a:t>Frees up internal resources for other project areas like social media strategy and analytics.</a:t>
            </a:r>
            <a:endParaRPr sz="1100">
              <a:solidFill>
                <a:schemeClr val="dk1"/>
              </a:solidFill>
            </a:endParaRPr>
          </a:p>
          <a:p>
            <a:pPr indent="-298481" lvl="0" marL="457200" rtl="0" algn="l">
              <a:lnSpc>
                <a:spcPct val="115000"/>
              </a:lnSpc>
              <a:spcBef>
                <a:spcPts val="0"/>
              </a:spcBef>
              <a:spcAft>
                <a:spcPts val="0"/>
              </a:spcAft>
              <a:buClr>
                <a:schemeClr val="dk1"/>
              </a:buClr>
              <a:buSzPts val="1100"/>
              <a:buChar char="●"/>
            </a:pPr>
            <a:r>
              <a:rPr lang="en" sz="1100">
                <a:solidFill>
                  <a:schemeClr val="dk1"/>
                </a:solidFill>
              </a:rPr>
              <a:t>Provides access to specialised skills and experience not readily available in-house.</a:t>
            </a:r>
            <a:endParaRPr sz="1100">
              <a:solidFill>
                <a:schemeClr val="dk1"/>
              </a:solidFill>
            </a:endParaRPr>
          </a:p>
          <a:p>
            <a:pPr indent="0" lvl="0" marL="0" rtl="0" algn="l">
              <a:lnSpc>
                <a:spcPct val="115000"/>
              </a:lnSpc>
              <a:spcBef>
                <a:spcPts val="1200"/>
              </a:spcBef>
              <a:spcAft>
                <a:spcPts val="0"/>
              </a:spcAft>
              <a:buSzPts val="2323"/>
              <a:buNone/>
            </a:pPr>
            <a:r>
              <a:rPr b="1" lang="en" sz="1100">
                <a:solidFill>
                  <a:schemeClr val="dk1"/>
                </a:solidFill>
              </a:rPr>
              <a:t>Step 4: Make a Decision</a:t>
            </a:r>
            <a:endParaRPr b="1" sz="1100">
              <a:solidFill>
                <a:schemeClr val="dk1"/>
              </a:solidFill>
            </a:endParaRPr>
          </a:p>
          <a:p>
            <a:pPr indent="-298481" lvl="0" marL="457200" rtl="0" algn="l">
              <a:lnSpc>
                <a:spcPct val="115000"/>
              </a:lnSpc>
              <a:spcBef>
                <a:spcPts val="1200"/>
              </a:spcBef>
              <a:spcAft>
                <a:spcPts val="0"/>
              </a:spcAft>
              <a:buClr>
                <a:schemeClr val="dk1"/>
              </a:buClr>
              <a:buSzPts val="1100"/>
              <a:buChar char="●"/>
            </a:pPr>
            <a:r>
              <a:rPr lang="en" sz="1100">
                <a:solidFill>
                  <a:schemeClr val="dk1"/>
                </a:solidFill>
              </a:rPr>
              <a:t>Based on the factors considered, the decision to make or buy social media content creation will depend on Naz University's specific situation.</a:t>
            </a:r>
            <a:endParaRPr sz="1100">
              <a:solidFill>
                <a:schemeClr val="dk1"/>
              </a:solidFill>
            </a:endParaRPr>
          </a:p>
          <a:p>
            <a:pPr indent="0" lvl="0" marL="0" rtl="0" algn="l">
              <a:lnSpc>
                <a:spcPct val="115000"/>
              </a:lnSpc>
              <a:spcBef>
                <a:spcPts val="1200"/>
              </a:spcBef>
              <a:spcAft>
                <a:spcPts val="0"/>
              </a:spcAft>
              <a:buSzPts val="2323"/>
              <a:buNone/>
            </a:pPr>
            <a:r>
              <a:rPr b="1" lang="en" sz="1100">
                <a:solidFill>
                  <a:schemeClr val="dk1"/>
                </a:solidFill>
              </a:rPr>
              <a:t>Step 5: Implement the Decision</a:t>
            </a:r>
            <a:endParaRPr b="1" sz="11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209" name="Shape 209"/>
        <p:cNvGrpSpPr/>
        <p:nvPr/>
      </p:nvGrpSpPr>
      <p:grpSpPr>
        <a:xfrm>
          <a:off x="0" y="0"/>
          <a:ext cx="0" cy="0"/>
          <a:chOff x="0" y="0"/>
          <a:chExt cx="0" cy="0"/>
        </a:xfrm>
      </p:grpSpPr>
      <p:sp>
        <p:nvSpPr>
          <p:cNvPr id="210" name="Google Shape;210;p31"/>
          <p:cNvSpPr txBox="1"/>
          <p:nvPr>
            <p:ph type="title"/>
          </p:nvPr>
        </p:nvSpPr>
        <p:spPr>
          <a:xfrm>
            <a:off x="470925" y="230600"/>
            <a:ext cx="2565300" cy="434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44444"/>
              <a:buNone/>
            </a:pPr>
            <a:r>
              <a:rPr lang="en" sz="2000">
                <a:latin typeface="Arial"/>
                <a:ea typeface="Arial"/>
                <a:cs typeface="Arial"/>
                <a:sym typeface="Arial"/>
              </a:rPr>
              <a:t>Statement of Work</a:t>
            </a:r>
            <a:endParaRPr sz="2000">
              <a:latin typeface="Arial"/>
              <a:ea typeface="Arial"/>
              <a:cs typeface="Arial"/>
              <a:sym typeface="Arial"/>
            </a:endParaRPr>
          </a:p>
        </p:txBody>
      </p:sp>
      <p:pic>
        <p:nvPicPr>
          <p:cNvPr id="211" name="Google Shape;211;p31"/>
          <p:cNvPicPr preferRelativeResize="0"/>
          <p:nvPr/>
        </p:nvPicPr>
        <p:blipFill rotWithShape="1">
          <a:blip r:embed="rId4">
            <a:alphaModFix/>
          </a:blip>
          <a:srcRect b="0" l="0" r="0" t="0"/>
          <a:stretch/>
        </p:blipFill>
        <p:spPr>
          <a:xfrm>
            <a:off x="5542750" y="664700"/>
            <a:ext cx="3601251" cy="4478800"/>
          </a:xfrm>
          <a:prstGeom prst="rect">
            <a:avLst/>
          </a:prstGeom>
          <a:noFill/>
          <a:ln>
            <a:noFill/>
          </a:ln>
        </p:spPr>
      </p:pic>
      <p:sp>
        <p:nvSpPr>
          <p:cNvPr id="212" name="Google Shape;212;p31"/>
          <p:cNvSpPr txBox="1"/>
          <p:nvPr/>
        </p:nvSpPr>
        <p:spPr>
          <a:xfrm>
            <a:off x="587725" y="875250"/>
            <a:ext cx="4722000" cy="3792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1. Project Overview</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This Statement of Work (SOW) outlines the scope, objectives, and deliverables of the Social Media Marketing Campaign for Naz University. The campaign aims to increase student enrollment and enhance the university's reputation through effective social media strategies.</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300"/>
              <a:buFont typeface="Arial"/>
              <a:buNone/>
            </a:pPr>
            <a:r>
              <a:rPr b="1" i="0" lang="en" sz="1300" u="none" cap="none" strike="noStrike">
                <a:solidFill>
                  <a:schemeClr val="dk1"/>
                </a:solidFill>
                <a:latin typeface="Arial"/>
                <a:ea typeface="Arial"/>
                <a:cs typeface="Arial"/>
                <a:sym typeface="Arial"/>
              </a:rPr>
              <a:t>2. Project Objectives</a:t>
            </a:r>
            <a:endParaRPr b="1" i="0" sz="13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primary objectives of this project are as follows: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Increase student enrollment for both undergraduate and graduate programs.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Enhance Naz University's reputation as an accredited, high-quality institution.</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Drive website traffic and generate leads through effective social media campaigns.</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Build a strong and engaged online community of prospective students, current students, alumni, and faculty.</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idx="1" type="body"/>
          </p:nvPr>
        </p:nvSpPr>
        <p:spPr>
          <a:xfrm>
            <a:off x="1303800" y="1240225"/>
            <a:ext cx="7030500" cy="3418800"/>
          </a:xfrm>
          <a:prstGeom prst="rect">
            <a:avLst/>
          </a:prstGeom>
          <a:noFill/>
          <a:ln>
            <a:noFill/>
          </a:ln>
        </p:spPr>
        <p:txBody>
          <a:bodyPr anchorCtr="0" anchor="t" bIns="91425" lIns="91425" spcFirstLastPara="1" rIns="91425" wrap="square" tIns="91425">
            <a:noAutofit/>
          </a:bodyPr>
          <a:lstStyle/>
          <a:p>
            <a:pPr indent="-318611" lvl="0" marL="457200" rtl="0" algn="l">
              <a:lnSpc>
                <a:spcPct val="115000"/>
              </a:lnSpc>
              <a:spcBef>
                <a:spcPts val="0"/>
              </a:spcBef>
              <a:spcAft>
                <a:spcPts val="0"/>
              </a:spcAft>
              <a:buClr>
                <a:schemeClr val="dk1"/>
              </a:buClr>
              <a:buSzPts val="1418"/>
              <a:buAutoNum type="arabicPeriod"/>
            </a:pPr>
            <a:r>
              <a:rPr lang="en" sz="1417">
                <a:solidFill>
                  <a:schemeClr val="dk1"/>
                </a:solidFill>
              </a:rPr>
              <a:t>Cover page (project title and team members)  </a:t>
            </a:r>
            <a:endParaRPr sz="1417">
              <a:solidFill>
                <a:schemeClr val="dk1"/>
              </a:solidFill>
            </a:endParaRPr>
          </a:p>
          <a:p>
            <a:pPr indent="-318611" lvl="0" marL="457200" rtl="0" algn="l">
              <a:lnSpc>
                <a:spcPct val="115000"/>
              </a:lnSpc>
              <a:spcBef>
                <a:spcPts val="0"/>
              </a:spcBef>
              <a:spcAft>
                <a:spcPts val="0"/>
              </a:spcAft>
              <a:buClr>
                <a:schemeClr val="dk1"/>
              </a:buClr>
              <a:buSzPts val="1418"/>
              <a:buAutoNum type="arabicPeriod"/>
            </a:pPr>
            <a:r>
              <a:rPr lang="en" sz="1417">
                <a:solidFill>
                  <a:schemeClr val="dk1"/>
                </a:solidFill>
              </a:rPr>
              <a:t>Agenda  </a:t>
            </a:r>
            <a:endParaRPr sz="1417">
              <a:solidFill>
                <a:schemeClr val="dk1"/>
              </a:solidFill>
            </a:endParaRPr>
          </a:p>
          <a:p>
            <a:pPr indent="-318611" lvl="0" marL="457200" rtl="0" algn="l">
              <a:lnSpc>
                <a:spcPct val="115000"/>
              </a:lnSpc>
              <a:spcBef>
                <a:spcPts val="0"/>
              </a:spcBef>
              <a:spcAft>
                <a:spcPts val="0"/>
              </a:spcAft>
              <a:buClr>
                <a:schemeClr val="dk1"/>
              </a:buClr>
              <a:buSzPts val="1418"/>
              <a:buAutoNum type="arabicPeriod"/>
            </a:pPr>
            <a:r>
              <a:rPr lang="en" sz="1417">
                <a:solidFill>
                  <a:schemeClr val="dk1"/>
                </a:solidFill>
              </a:rPr>
              <a:t>Project charter </a:t>
            </a:r>
            <a:endParaRPr sz="1417">
              <a:solidFill>
                <a:schemeClr val="dk1"/>
              </a:solidFill>
            </a:endParaRPr>
          </a:p>
          <a:p>
            <a:pPr indent="-318611" lvl="0" marL="457200" rtl="0" algn="l">
              <a:lnSpc>
                <a:spcPct val="115000"/>
              </a:lnSpc>
              <a:spcBef>
                <a:spcPts val="0"/>
              </a:spcBef>
              <a:spcAft>
                <a:spcPts val="0"/>
              </a:spcAft>
              <a:buClr>
                <a:schemeClr val="dk1"/>
              </a:buClr>
              <a:buSzPts val="1418"/>
              <a:buAutoNum type="arabicPeriod"/>
            </a:pPr>
            <a:r>
              <a:rPr lang="en" sz="1417">
                <a:solidFill>
                  <a:schemeClr val="dk1"/>
                </a:solidFill>
              </a:rPr>
              <a:t>Scope (WSB)  </a:t>
            </a:r>
            <a:endParaRPr sz="1417">
              <a:solidFill>
                <a:schemeClr val="dk1"/>
              </a:solidFill>
            </a:endParaRPr>
          </a:p>
          <a:p>
            <a:pPr indent="-318611" lvl="0" marL="457200" rtl="0" algn="l">
              <a:lnSpc>
                <a:spcPct val="115000"/>
              </a:lnSpc>
              <a:spcBef>
                <a:spcPts val="0"/>
              </a:spcBef>
              <a:spcAft>
                <a:spcPts val="0"/>
              </a:spcAft>
              <a:buClr>
                <a:schemeClr val="dk1"/>
              </a:buClr>
              <a:buSzPts val="1418"/>
              <a:buAutoNum type="arabicPeriod"/>
            </a:pPr>
            <a:r>
              <a:rPr lang="en" sz="1417">
                <a:solidFill>
                  <a:schemeClr val="dk1"/>
                </a:solidFill>
              </a:rPr>
              <a:t>Schedule (Gantt chart)  </a:t>
            </a:r>
            <a:endParaRPr sz="1417">
              <a:solidFill>
                <a:schemeClr val="dk1"/>
              </a:solidFill>
            </a:endParaRPr>
          </a:p>
          <a:p>
            <a:pPr indent="-318611" lvl="0" marL="457200" rtl="0" algn="l">
              <a:lnSpc>
                <a:spcPct val="115000"/>
              </a:lnSpc>
              <a:spcBef>
                <a:spcPts val="0"/>
              </a:spcBef>
              <a:spcAft>
                <a:spcPts val="0"/>
              </a:spcAft>
              <a:buClr>
                <a:schemeClr val="dk1"/>
              </a:buClr>
              <a:buSzPts val="1418"/>
              <a:buAutoNum type="arabicPeriod"/>
            </a:pPr>
            <a:r>
              <a:rPr lang="en" sz="1417">
                <a:solidFill>
                  <a:schemeClr val="dk1"/>
                </a:solidFill>
              </a:rPr>
              <a:t>Budget plan (with basis of estimate) </a:t>
            </a:r>
            <a:endParaRPr sz="1417">
              <a:solidFill>
                <a:schemeClr val="dk1"/>
              </a:solidFill>
            </a:endParaRPr>
          </a:p>
          <a:p>
            <a:pPr indent="-318611" lvl="0" marL="457200" rtl="0" algn="l">
              <a:lnSpc>
                <a:spcPct val="115000"/>
              </a:lnSpc>
              <a:spcBef>
                <a:spcPts val="0"/>
              </a:spcBef>
              <a:spcAft>
                <a:spcPts val="0"/>
              </a:spcAft>
              <a:buClr>
                <a:schemeClr val="dk1"/>
              </a:buClr>
              <a:buSzPts val="1418"/>
              <a:buAutoNum type="arabicPeriod"/>
            </a:pPr>
            <a:r>
              <a:rPr lang="en" sz="1417">
                <a:solidFill>
                  <a:schemeClr val="dk1"/>
                </a:solidFill>
              </a:rPr>
              <a:t>Quality system / test plan  yes</a:t>
            </a:r>
            <a:endParaRPr sz="1417">
              <a:solidFill>
                <a:schemeClr val="dk1"/>
              </a:solidFill>
            </a:endParaRPr>
          </a:p>
          <a:p>
            <a:pPr indent="-318611" lvl="0" marL="457200" rtl="0" algn="l">
              <a:lnSpc>
                <a:spcPct val="115000"/>
              </a:lnSpc>
              <a:spcBef>
                <a:spcPts val="0"/>
              </a:spcBef>
              <a:spcAft>
                <a:spcPts val="0"/>
              </a:spcAft>
              <a:buClr>
                <a:schemeClr val="dk1"/>
              </a:buClr>
              <a:buSzPts val="1418"/>
              <a:buAutoNum type="arabicPeriod"/>
            </a:pPr>
            <a:r>
              <a:rPr lang="en" sz="1417">
                <a:solidFill>
                  <a:schemeClr val="dk1"/>
                </a:solidFill>
              </a:rPr>
              <a:t>Team roles and responsibility  (RACI) </a:t>
            </a:r>
            <a:endParaRPr sz="1417">
              <a:solidFill>
                <a:schemeClr val="dk1"/>
              </a:solidFill>
            </a:endParaRPr>
          </a:p>
          <a:p>
            <a:pPr indent="-318611" lvl="0" marL="457200" rtl="0" algn="l">
              <a:lnSpc>
                <a:spcPct val="115000"/>
              </a:lnSpc>
              <a:spcBef>
                <a:spcPts val="0"/>
              </a:spcBef>
              <a:spcAft>
                <a:spcPts val="0"/>
              </a:spcAft>
              <a:buClr>
                <a:schemeClr val="dk1"/>
              </a:buClr>
              <a:buSzPts val="1418"/>
              <a:buAutoNum type="arabicPeriod"/>
            </a:pPr>
            <a:r>
              <a:rPr lang="en" sz="1417">
                <a:solidFill>
                  <a:schemeClr val="dk1"/>
                </a:solidFill>
              </a:rPr>
              <a:t>Communication plan </a:t>
            </a:r>
            <a:endParaRPr sz="1417">
              <a:solidFill>
                <a:schemeClr val="dk1"/>
              </a:solidFill>
            </a:endParaRPr>
          </a:p>
          <a:p>
            <a:pPr indent="-318611" lvl="0" marL="457200" rtl="0" algn="l">
              <a:lnSpc>
                <a:spcPct val="115000"/>
              </a:lnSpc>
              <a:spcBef>
                <a:spcPts val="0"/>
              </a:spcBef>
              <a:spcAft>
                <a:spcPts val="0"/>
              </a:spcAft>
              <a:buClr>
                <a:schemeClr val="dk1"/>
              </a:buClr>
              <a:buSzPts val="1418"/>
              <a:buAutoNum type="arabicPeriod"/>
            </a:pPr>
            <a:r>
              <a:rPr lang="en" sz="1417">
                <a:solidFill>
                  <a:schemeClr val="dk1"/>
                </a:solidFill>
              </a:rPr>
              <a:t>Risk register </a:t>
            </a:r>
            <a:endParaRPr sz="1417">
              <a:solidFill>
                <a:schemeClr val="dk1"/>
              </a:solidFill>
            </a:endParaRPr>
          </a:p>
          <a:p>
            <a:pPr indent="-318611" lvl="0" marL="457200" rtl="0" algn="l">
              <a:lnSpc>
                <a:spcPct val="115000"/>
              </a:lnSpc>
              <a:spcBef>
                <a:spcPts val="0"/>
              </a:spcBef>
              <a:spcAft>
                <a:spcPts val="0"/>
              </a:spcAft>
              <a:buClr>
                <a:schemeClr val="dk1"/>
              </a:buClr>
              <a:buSzPts val="1418"/>
              <a:buAutoNum type="arabicPeriod"/>
            </a:pPr>
            <a:r>
              <a:rPr lang="en" sz="1417">
                <a:solidFill>
                  <a:schemeClr val="dk1"/>
                </a:solidFill>
              </a:rPr>
              <a:t>Make or buy analysis </a:t>
            </a:r>
            <a:endParaRPr sz="1417">
              <a:solidFill>
                <a:schemeClr val="dk1"/>
              </a:solidFill>
            </a:endParaRPr>
          </a:p>
          <a:p>
            <a:pPr indent="-318611" lvl="0" marL="457200" rtl="0" algn="l">
              <a:lnSpc>
                <a:spcPct val="115000"/>
              </a:lnSpc>
              <a:spcBef>
                <a:spcPts val="0"/>
              </a:spcBef>
              <a:spcAft>
                <a:spcPts val="0"/>
              </a:spcAft>
              <a:buClr>
                <a:schemeClr val="dk1"/>
              </a:buClr>
              <a:buSzPts val="1418"/>
              <a:buAutoNum type="arabicPeriod"/>
            </a:pPr>
            <a:r>
              <a:rPr lang="en" sz="1417">
                <a:solidFill>
                  <a:schemeClr val="dk1"/>
                </a:solidFill>
              </a:rPr>
              <a:t>Statement of Work(SoW)</a:t>
            </a:r>
            <a:endParaRPr sz="1417">
              <a:solidFill>
                <a:schemeClr val="dk1"/>
              </a:solidFill>
            </a:endParaRPr>
          </a:p>
          <a:p>
            <a:pPr indent="-318611" lvl="0" marL="457200" rtl="0" algn="l">
              <a:lnSpc>
                <a:spcPct val="115000"/>
              </a:lnSpc>
              <a:spcBef>
                <a:spcPts val="0"/>
              </a:spcBef>
              <a:spcAft>
                <a:spcPts val="0"/>
              </a:spcAft>
              <a:buClr>
                <a:schemeClr val="dk1"/>
              </a:buClr>
              <a:buSzPts val="1418"/>
              <a:buAutoNum type="arabicPeriod"/>
            </a:pPr>
            <a:r>
              <a:rPr lang="en" sz="1417">
                <a:solidFill>
                  <a:schemeClr val="dk1"/>
                </a:solidFill>
              </a:rPr>
              <a:t>JIRA scrum board of your team project </a:t>
            </a:r>
            <a:endParaRPr sz="1417">
              <a:solidFill>
                <a:schemeClr val="dk1"/>
              </a:solidFill>
            </a:endParaRPr>
          </a:p>
          <a:p>
            <a:pPr indent="0" lvl="0" marL="0" rtl="0" algn="l">
              <a:lnSpc>
                <a:spcPct val="115000"/>
              </a:lnSpc>
              <a:spcBef>
                <a:spcPts val="0"/>
              </a:spcBef>
              <a:spcAft>
                <a:spcPts val="1200"/>
              </a:spcAft>
              <a:buSzPts val="1665"/>
              <a:buNone/>
            </a:pPr>
            <a:r>
              <a:t/>
            </a:r>
            <a:endParaRPr sz="1202"/>
          </a:p>
        </p:txBody>
      </p:sp>
      <p:sp>
        <p:nvSpPr>
          <p:cNvPr id="94" name="Google Shape;94;p14"/>
          <p:cNvSpPr txBox="1"/>
          <p:nvPr>
            <p:ph type="title"/>
          </p:nvPr>
        </p:nvSpPr>
        <p:spPr>
          <a:xfrm>
            <a:off x="796975" y="158550"/>
            <a:ext cx="7030500" cy="7161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3111"/>
              <a:buNone/>
            </a:pPr>
            <a:r>
              <a:rPr lang="en"/>
              <a:t>Agenda</a:t>
            </a:r>
            <a:endParaRPr/>
          </a:p>
        </p:txBody>
      </p:sp>
      <p:pic>
        <p:nvPicPr>
          <p:cNvPr id="95" name="Google Shape;95;p14"/>
          <p:cNvPicPr preferRelativeResize="0"/>
          <p:nvPr/>
        </p:nvPicPr>
        <p:blipFill rotWithShape="1">
          <a:blip r:embed="rId3">
            <a:alphaModFix/>
          </a:blip>
          <a:srcRect b="0" l="0" r="0" t="0"/>
          <a:stretch/>
        </p:blipFill>
        <p:spPr>
          <a:xfrm>
            <a:off x="5511825" y="1149012"/>
            <a:ext cx="3601226" cy="36012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idx="1" type="body"/>
          </p:nvPr>
        </p:nvSpPr>
        <p:spPr>
          <a:xfrm>
            <a:off x="727650" y="1265275"/>
            <a:ext cx="7688700" cy="38781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400"/>
              </a:spcBef>
              <a:spcAft>
                <a:spcPts val="0"/>
              </a:spcAft>
              <a:buSzPts val="1300"/>
              <a:buNone/>
            </a:pPr>
            <a:r>
              <a:rPr b="1" lang="en" sz="1100">
                <a:solidFill>
                  <a:schemeClr val="dk1"/>
                </a:solidFill>
                <a:latin typeface="Arial"/>
                <a:ea typeface="Arial"/>
                <a:cs typeface="Arial"/>
                <a:sym typeface="Arial"/>
              </a:rPr>
              <a:t>3. Project Scope</a:t>
            </a:r>
            <a:endParaRPr b="1" sz="1100">
              <a:solidFill>
                <a:schemeClr val="dk1"/>
              </a:solidFill>
              <a:latin typeface="Arial"/>
              <a:ea typeface="Arial"/>
              <a:cs typeface="Arial"/>
              <a:sym typeface="Arial"/>
            </a:endParaRPr>
          </a:p>
          <a:p>
            <a:pPr indent="0" lvl="0" marL="0" rtl="0" algn="l">
              <a:lnSpc>
                <a:spcPct val="115000"/>
              </a:lnSpc>
              <a:spcBef>
                <a:spcPts val="1200"/>
              </a:spcBef>
              <a:spcAft>
                <a:spcPts val="0"/>
              </a:spcAft>
              <a:buSzPts val="1300"/>
              <a:buNone/>
            </a:pPr>
            <a:r>
              <a:rPr b="1" lang="en" sz="1100">
                <a:solidFill>
                  <a:schemeClr val="dk1"/>
                </a:solidFill>
                <a:latin typeface="Arial"/>
                <a:ea typeface="Arial"/>
                <a:cs typeface="Arial"/>
                <a:sym typeface="Arial"/>
              </a:rPr>
              <a:t>In Scope:</a:t>
            </a:r>
            <a:endParaRPr b="1"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lang="en" sz="1100">
                <a:solidFill>
                  <a:schemeClr val="dk1"/>
                </a:solidFill>
                <a:latin typeface="Arial"/>
                <a:ea typeface="Arial"/>
                <a:cs typeface="Arial"/>
                <a:sym typeface="Arial"/>
              </a:rPr>
              <a:t>Social media platform management (selection, optimization, content creation)</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Content creation and distribution (development and scheduling of engaging content)</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Social media advertising (creation, implementation, and optimization)</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Lead generation (capturing and converting leads through social media)</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Analytics and reporting (tracking, measuring, and analyzing campaign performance)</a:t>
            </a:r>
            <a:endParaRPr sz="1100">
              <a:solidFill>
                <a:schemeClr val="dk1"/>
              </a:solidFill>
              <a:latin typeface="Arial"/>
              <a:ea typeface="Arial"/>
              <a:cs typeface="Arial"/>
              <a:sym typeface="Arial"/>
            </a:endParaRPr>
          </a:p>
          <a:p>
            <a:pPr indent="0" lvl="0" marL="0" rtl="0" algn="l">
              <a:lnSpc>
                <a:spcPct val="115000"/>
              </a:lnSpc>
              <a:spcBef>
                <a:spcPts val="1400"/>
              </a:spcBef>
              <a:spcAft>
                <a:spcPts val="0"/>
              </a:spcAft>
              <a:buSzPts val="1300"/>
              <a:buNone/>
            </a:pPr>
            <a:r>
              <a:rPr b="1" lang="en" sz="1100">
                <a:solidFill>
                  <a:schemeClr val="dk1"/>
                </a:solidFill>
                <a:latin typeface="Arial"/>
                <a:ea typeface="Arial"/>
                <a:cs typeface="Arial"/>
                <a:sym typeface="Arial"/>
              </a:rPr>
              <a:t>Out of Scope:</a:t>
            </a:r>
            <a:endParaRPr b="1" sz="1100">
              <a:solidFill>
                <a:schemeClr val="dk1"/>
              </a:solidFill>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Font typeface="Arial"/>
              <a:buChar char="●"/>
            </a:pPr>
            <a:r>
              <a:rPr lang="en" sz="1100">
                <a:solidFill>
                  <a:schemeClr val="dk1"/>
                </a:solidFill>
                <a:latin typeface="Arial"/>
                <a:ea typeface="Arial"/>
                <a:cs typeface="Arial"/>
                <a:sym typeface="Arial"/>
              </a:rPr>
              <a:t>Website development or redesign</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Traditional marketing campaigns</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Student recruitment events (planning and execution)</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Social media crisis management</a:t>
            </a:r>
            <a:endParaRPr sz="1100">
              <a:solidFill>
                <a:schemeClr val="dk1"/>
              </a:solidFill>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Font typeface="Arial"/>
              <a:buChar char="●"/>
            </a:pPr>
            <a:r>
              <a:rPr lang="en" sz="1100">
                <a:solidFill>
                  <a:schemeClr val="dk1"/>
                </a:solidFill>
                <a:latin typeface="Arial"/>
                <a:ea typeface="Arial"/>
                <a:cs typeface="Arial"/>
                <a:sym typeface="Arial"/>
              </a:rPr>
              <a:t>Public relations activities</a:t>
            </a:r>
            <a:endParaRPr sz="1100">
              <a:solidFill>
                <a:schemeClr val="dk1"/>
              </a:solidFill>
              <a:latin typeface="Arial"/>
              <a:ea typeface="Arial"/>
              <a:cs typeface="Arial"/>
              <a:sym typeface="Arial"/>
            </a:endParaRPr>
          </a:p>
          <a:p>
            <a:pPr indent="0" lvl="0" marL="0" rtl="0" algn="l">
              <a:lnSpc>
                <a:spcPct val="115000"/>
              </a:lnSpc>
              <a:spcBef>
                <a:spcPts val="1200"/>
              </a:spcBef>
              <a:spcAft>
                <a:spcPts val="1200"/>
              </a:spcAft>
              <a:buSzPts val="1300"/>
              <a:buNone/>
            </a:pPr>
            <a:r>
              <a:t/>
            </a:r>
            <a:endParaRPr sz="110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nvSpPr>
        <p:spPr>
          <a:xfrm>
            <a:off x="173475" y="482275"/>
            <a:ext cx="4582200" cy="4661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14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4. Key Milestones</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following milestones have been established for the project:</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120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Milestone 1:</a:t>
            </a:r>
            <a:r>
              <a:rPr b="0" i="0" lang="en" sz="1100" u="none" cap="none" strike="noStrike">
                <a:solidFill>
                  <a:schemeClr val="dk1"/>
                </a:solidFill>
                <a:latin typeface="Arial"/>
                <a:ea typeface="Arial"/>
                <a:cs typeface="Arial"/>
                <a:sym typeface="Arial"/>
              </a:rPr>
              <a:t> Social media platform selection and optimization</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Milestone 2:</a:t>
            </a:r>
            <a:r>
              <a:rPr b="0" i="0" lang="en" sz="1100" u="none" cap="none" strike="noStrike">
                <a:solidFill>
                  <a:schemeClr val="dk1"/>
                </a:solidFill>
                <a:latin typeface="Arial"/>
                <a:ea typeface="Arial"/>
                <a:cs typeface="Arial"/>
                <a:sym typeface="Arial"/>
              </a:rPr>
              <a:t> Content creation and scheduling</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Milestone 3:</a:t>
            </a:r>
            <a:r>
              <a:rPr b="0" i="0" lang="en" sz="1100" u="none" cap="none" strike="noStrike">
                <a:solidFill>
                  <a:schemeClr val="dk1"/>
                </a:solidFill>
                <a:latin typeface="Arial"/>
                <a:ea typeface="Arial"/>
                <a:cs typeface="Arial"/>
                <a:sym typeface="Arial"/>
              </a:rPr>
              <a:t> Social media advertising campaign launch</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Milestone 4:</a:t>
            </a:r>
            <a:r>
              <a:rPr b="0" i="0" lang="en" sz="1100" u="none" cap="none" strike="noStrike">
                <a:solidFill>
                  <a:schemeClr val="dk1"/>
                </a:solidFill>
                <a:latin typeface="Arial"/>
                <a:ea typeface="Arial"/>
                <a:cs typeface="Arial"/>
                <a:sym typeface="Arial"/>
              </a:rPr>
              <a:t> Lead generation strategy implementation</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1" i="0" lang="en" sz="1100" u="none" cap="none" strike="noStrike">
                <a:solidFill>
                  <a:schemeClr val="dk1"/>
                </a:solidFill>
                <a:latin typeface="Arial"/>
                <a:ea typeface="Arial"/>
                <a:cs typeface="Arial"/>
                <a:sym typeface="Arial"/>
              </a:rPr>
              <a:t>Milestone 5:</a:t>
            </a:r>
            <a:r>
              <a:rPr b="0" i="0" lang="en" sz="1100" u="none" cap="none" strike="noStrike">
                <a:solidFill>
                  <a:schemeClr val="dk1"/>
                </a:solidFill>
                <a:latin typeface="Arial"/>
                <a:ea typeface="Arial"/>
                <a:cs typeface="Arial"/>
                <a:sym typeface="Arial"/>
              </a:rPr>
              <a:t> Campaign performance analysis and reporting</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5. Budget Estimate</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estimated budget for this project is $160,000, distributed as follows:</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Personnel Costs: $110,000</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Advertising and Promotion: $25,000</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Tools and Software: $10,000</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Contingency: $15,000</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6. Project Team</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project team includes key roles responsible for project execution:</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Project Manager: Maheswar Barrenkala</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Marketing Manager/Director: Tong (Amanda) Liu</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Digital Marketing Specialist: Yi Chen</a:t>
            </a:r>
            <a:endParaRPr b="0" i="0" sz="1100" u="none" cap="none" strike="noStrike">
              <a:solidFill>
                <a:schemeClr val="dk1"/>
              </a:solidFill>
              <a:latin typeface="Arial"/>
              <a:ea typeface="Arial"/>
              <a:cs typeface="Arial"/>
              <a:sym typeface="Arial"/>
            </a:endParaRPr>
          </a:p>
        </p:txBody>
      </p:sp>
      <p:sp>
        <p:nvSpPr>
          <p:cNvPr id="223" name="Google Shape;223;p33"/>
          <p:cNvSpPr txBox="1"/>
          <p:nvPr/>
        </p:nvSpPr>
        <p:spPr>
          <a:xfrm>
            <a:off x="4691925" y="482400"/>
            <a:ext cx="4452000" cy="4661100"/>
          </a:xfrm>
          <a:prstGeom prst="rect">
            <a:avLst/>
          </a:prstGeom>
          <a:noFill/>
          <a:ln>
            <a:noFill/>
          </a:ln>
        </p:spPr>
        <p:txBody>
          <a:bodyPr anchorCtr="0" anchor="t" bIns="91425" lIns="91425" spcFirstLastPara="1" rIns="91425" wrap="square" tIns="91425">
            <a:normAutofit/>
          </a:bodyPr>
          <a:lstStyle/>
          <a:p>
            <a:pPr indent="0" lvl="0" marL="0" marR="0" rtl="0" algn="l">
              <a:lnSpc>
                <a:spcPct val="100000"/>
              </a:lnSpc>
              <a:spcBef>
                <a:spcPts val="12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7. Key Stakeholders</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Key stakeholders for this project include:</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University Administration (President, Provost, Deans, Department Heads)</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Marketing Department (Marketing Director, Marketing Managers, Team Members)</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Academic Departments (Faculty, Program Coordinators)</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IT Department</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Student Affairs</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Alumni Relations</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Students (current and prospective)</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Parents/Guardians</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Alumni</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Donors</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Community Members</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Media</a:t>
            </a:r>
            <a:endParaRPr b="0" i="0" sz="1100" u="none" cap="none" strike="noStrike">
              <a:solidFill>
                <a:schemeClr val="dk1"/>
              </a:solidFill>
              <a:latin typeface="Arial"/>
              <a:ea typeface="Arial"/>
              <a:cs typeface="Arial"/>
              <a:sym typeface="Arial"/>
            </a:endParaRPr>
          </a:p>
          <a:p>
            <a:pPr indent="0" lvl="0" marL="0" marR="0" rtl="0" algn="l">
              <a:lnSpc>
                <a:spcPct val="100000"/>
              </a:lnSpc>
              <a:spcBef>
                <a:spcPts val="14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8. Risks</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1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Potential risks associated with this project include:</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Insufficient budget allocation</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Inadequate target audience research</a:t>
            </a:r>
            <a:endParaRPr b="0" i="0" sz="1100" u="none" cap="none" strike="noStrike">
              <a:solidFill>
                <a:schemeClr val="dk1"/>
              </a:solidFill>
              <a:latin typeface="Arial"/>
              <a:ea typeface="Arial"/>
              <a:cs typeface="Arial"/>
              <a:sym typeface="Arial"/>
            </a:endParaRPr>
          </a:p>
          <a:p>
            <a:pPr indent="-298450" lvl="0" marL="457200" marR="0" rtl="0" algn="l">
              <a:lnSpc>
                <a:spcPct val="100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Negative social media comments</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nvSpPr>
        <p:spPr>
          <a:xfrm>
            <a:off x="672750" y="1392000"/>
            <a:ext cx="7798500" cy="3680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4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9. Approval Signatures</a:t>
            </a:r>
            <a:endParaRPr b="1"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Project Sponsor: Naz University Project Manager: Maheswar Barrenkala, Tong (Amanda) Liu, Yi Chen</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4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10. Review and Acceptance Criteria</a:t>
            </a:r>
            <a:endParaRPr b="1"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rPr b="0" i="0" lang="en" sz="1100" u="none" cap="none" strike="noStrike">
                <a:solidFill>
                  <a:schemeClr val="dk1"/>
                </a:solidFill>
                <a:latin typeface="Arial"/>
                <a:ea typeface="Arial"/>
                <a:cs typeface="Arial"/>
                <a:sym typeface="Arial"/>
              </a:rPr>
              <a:t>The project will be considered a success if:</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120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The marketing strategy aligns with the university's objectives. - increase application amount 10%</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The marketing campaign is implemented as planned.</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The project is completed within the allocated budget and timeframe.</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Key Performance Indicators (KPIs) are achieved or exceeded.</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There is a measurable increase in target audience engagement and awareness. - Follower increased 20% before campaign</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The marketing efforts contribute to achieving the university's enrollment goals.- increase application amount 10% , enrollment increase accordingly.</a:t>
            </a:r>
            <a:endParaRPr b="0" i="0" sz="1100" u="none" cap="none" strike="noStrike">
              <a:solidFill>
                <a:schemeClr val="dk1"/>
              </a:solidFill>
              <a:latin typeface="Arial"/>
              <a:ea typeface="Arial"/>
              <a:cs typeface="Arial"/>
              <a:sym typeface="Arial"/>
            </a:endParaRPr>
          </a:p>
          <a:p>
            <a:pPr indent="-298450" lvl="0" marL="457200" marR="0" rtl="0" algn="l">
              <a:lnSpc>
                <a:spcPct val="115000"/>
              </a:lnSpc>
              <a:spcBef>
                <a:spcPts val="0"/>
              </a:spcBef>
              <a:spcAft>
                <a:spcPts val="0"/>
              </a:spcAft>
              <a:buClr>
                <a:schemeClr val="dk1"/>
              </a:buClr>
              <a:buSzPts val="1100"/>
              <a:buFont typeface="Arial"/>
              <a:buChar char="●"/>
            </a:pPr>
            <a:r>
              <a:rPr b="0" i="0" lang="en" sz="1100" u="none" cap="none" strike="noStrike">
                <a:solidFill>
                  <a:schemeClr val="dk1"/>
                </a:solidFill>
                <a:latin typeface="Arial"/>
                <a:ea typeface="Arial"/>
                <a:cs typeface="Arial"/>
                <a:sym typeface="Arial"/>
              </a:rPr>
              <a:t>Stakeholders are satisfied with the project outcomes.</a:t>
            </a:r>
            <a:endParaRPr b="0" i="0" sz="1100" u="none" cap="none" strike="noStrike">
              <a:solidFill>
                <a:schemeClr val="dk1"/>
              </a:solidFill>
              <a:latin typeface="Arial"/>
              <a:ea typeface="Arial"/>
              <a:cs typeface="Arial"/>
              <a:sym typeface="Arial"/>
            </a:endParaRPr>
          </a:p>
          <a:p>
            <a:pPr indent="0" lvl="0" marL="0" marR="0" rtl="0" algn="l">
              <a:lnSpc>
                <a:spcPct val="115000"/>
              </a:lnSpc>
              <a:spcBef>
                <a:spcPts val="1200"/>
              </a:spcBef>
              <a:spcAft>
                <a:spcPts val="0"/>
              </a:spcAft>
              <a:buClr>
                <a:srgbClr val="000000"/>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788975" y="257000"/>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55555"/>
              <a:buNone/>
            </a:pPr>
            <a:r>
              <a:rPr lang="en" sz="2000"/>
              <a:t>JIRA Scrum Board</a:t>
            </a:r>
            <a:endParaRPr sz="2000"/>
          </a:p>
          <a:p>
            <a:pPr indent="0" lvl="0" marL="0" rtl="0" algn="l">
              <a:lnSpc>
                <a:spcPct val="100000"/>
              </a:lnSpc>
              <a:spcBef>
                <a:spcPts val="0"/>
              </a:spcBef>
              <a:spcAft>
                <a:spcPts val="0"/>
              </a:spcAft>
              <a:buSzPct val="119658"/>
              <a:buNone/>
            </a:pPr>
            <a:r>
              <a:t/>
            </a:r>
            <a:endParaRPr/>
          </a:p>
        </p:txBody>
      </p:sp>
      <p:pic>
        <p:nvPicPr>
          <p:cNvPr id="234" name="Google Shape;234;p35"/>
          <p:cNvPicPr preferRelativeResize="0"/>
          <p:nvPr/>
        </p:nvPicPr>
        <p:blipFill rotWithShape="1">
          <a:blip r:embed="rId3">
            <a:alphaModFix/>
          </a:blip>
          <a:srcRect b="0" l="0" r="0" t="0"/>
          <a:stretch/>
        </p:blipFill>
        <p:spPr>
          <a:xfrm>
            <a:off x="1651425" y="1170775"/>
            <a:ext cx="6826250" cy="3436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36"/>
          <p:cNvSpPr txBox="1"/>
          <p:nvPr>
            <p:ph type="title"/>
          </p:nvPr>
        </p:nvSpPr>
        <p:spPr>
          <a:xfrm>
            <a:off x="727650" y="2304150"/>
            <a:ext cx="7688700" cy="535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600"/>
              <a:buNone/>
            </a:pPr>
            <a:r>
              <a:rPr lang="en" sz="2800">
                <a:solidFill>
                  <a:schemeClr val="lt1"/>
                </a:solidFill>
              </a:rPr>
              <a:t>Thank You</a:t>
            </a:r>
            <a:endParaRPr sz="28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12350" y="228550"/>
            <a:ext cx="2220900" cy="492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2600"/>
              <a:buNone/>
            </a:pPr>
            <a:r>
              <a:rPr lang="en" sz="2000"/>
              <a:t>Project charter </a:t>
            </a:r>
            <a:endParaRPr sz="3700"/>
          </a:p>
        </p:txBody>
      </p:sp>
      <p:pic>
        <p:nvPicPr>
          <p:cNvPr id="101" name="Google Shape;101;p15"/>
          <p:cNvPicPr preferRelativeResize="0"/>
          <p:nvPr/>
        </p:nvPicPr>
        <p:blipFill rotWithShape="1">
          <a:blip r:embed="rId3">
            <a:alphaModFix/>
          </a:blip>
          <a:srcRect b="0" l="0" r="0" t="7926"/>
          <a:stretch/>
        </p:blipFill>
        <p:spPr>
          <a:xfrm>
            <a:off x="1749425" y="1114925"/>
            <a:ext cx="4626626" cy="2761250"/>
          </a:xfrm>
          <a:prstGeom prst="rect">
            <a:avLst/>
          </a:prstGeom>
          <a:noFill/>
          <a:ln>
            <a:noFill/>
          </a:ln>
        </p:spPr>
      </p:pic>
      <p:pic>
        <p:nvPicPr>
          <p:cNvPr id="102" name="Google Shape;102;p15"/>
          <p:cNvPicPr preferRelativeResize="0"/>
          <p:nvPr/>
        </p:nvPicPr>
        <p:blipFill rotWithShape="1">
          <a:blip r:embed="rId4">
            <a:alphaModFix/>
          </a:blip>
          <a:srcRect b="0" l="0" r="0" t="0"/>
          <a:stretch/>
        </p:blipFill>
        <p:spPr>
          <a:xfrm>
            <a:off x="1749413" y="3952375"/>
            <a:ext cx="5421477" cy="11210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pic>
        <p:nvPicPr>
          <p:cNvPr id="107" name="Google Shape;107;p16"/>
          <p:cNvPicPr preferRelativeResize="0"/>
          <p:nvPr/>
        </p:nvPicPr>
        <p:blipFill rotWithShape="1">
          <a:blip r:embed="rId3">
            <a:alphaModFix/>
          </a:blip>
          <a:srcRect b="0" l="0" r="0" t="0"/>
          <a:stretch/>
        </p:blipFill>
        <p:spPr>
          <a:xfrm>
            <a:off x="2033264" y="636125"/>
            <a:ext cx="5077476" cy="44234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215450" y="252500"/>
            <a:ext cx="8520600" cy="572700"/>
          </a:xfrm>
          <a:prstGeom prst="rect">
            <a:avLst/>
          </a:prstGeom>
          <a:noFill/>
          <a:ln>
            <a:noFill/>
          </a:ln>
        </p:spPr>
        <p:txBody>
          <a:bodyPr anchorCtr="0" anchor="t" bIns="91425" lIns="91425" spcFirstLastPara="1" rIns="91425" wrap="square" tIns="91425">
            <a:normAutofit/>
          </a:bodyPr>
          <a:lstStyle/>
          <a:p>
            <a:pPr indent="0" lvl="0" marL="457200" rtl="0" algn="l">
              <a:lnSpc>
                <a:spcPct val="115000"/>
              </a:lnSpc>
              <a:spcBef>
                <a:spcPts val="0"/>
              </a:spcBef>
              <a:spcAft>
                <a:spcPts val="0"/>
              </a:spcAft>
              <a:buSzPts val="2800"/>
              <a:buNone/>
            </a:pPr>
            <a:r>
              <a:rPr lang="en" sz="1840"/>
              <a:t>Scope(Work Breakdown Structure)</a:t>
            </a:r>
            <a:endParaRPr sz="1840"/>
          </a:p>
        </p:txBody>
      </p:sp>
      <p:pic>
        <p:nvPicPr>
          <p:cNvPr id="113" name="Google Shape;113;p17"/>
          <p:cNvPicPr preferRelativeResize="0"/>
          <p:nvPr/>
        </p:nvPicPr>
        <p:blipFill rotWithShape="1">
          <a:blip r:embed="rId3">
            <a:alphaModFix/>
          </a:blip>
          <a:srcRect b="0" l="0" r="0" t="0"/>
          <a:stretch/>
        </p:blipFill>
        <p:spPr>
          <a:xfrm>
            <a:off x="1662950" y="1213175"/>
            <a:ext cx="6729073" cy="3864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678225" y="252375"/>
            <a:ext cx="7688700" cy="5352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SzPct val="144444"/>
              <a:buNone/>
            </a:pPr>
            <a:r>
              <a:rPr lang="en" sz="2000"/>
              <a:t>Schedule (Gantt chart) </a:t>
            </a:r>
            <a:r>
              <a:rPr lang="en" sz="1100"/>
              <a:t> </a:t>
            </a:r>
            <a:endParaRPr sz="1100"/>
          </a:p>
          <a:p>
            <a:pPr indent="0" lvl="0" marL="0" rtl="0" algn="l">
              <a:lnSpc>
                <a:spcPct val="100000"/>
              </a:lnSpc>
              <a:spcBef>
                <a:spcPts val="0"/>
              </a:spcBef>
              <a:spcAft>
                <a:spcPts val="0"/>
              </a:spcAft>
              <a:buSzPct val="119658"/>
              <a:buNone/>
            </a:pPr>
            <a:r>
              <a:t/>
            </a:r>
            <a:endParaRPr/>
          </a:p>
        </p:txBody>
      </p:sp>
      <p:pic>
        <p:nvPicPr>
          <p:cNvPr id="119" name="Google Shape;119;p18"/>
          <p:cNvPicPr preferRelativeResize="0"/>
          <p:nvPr/>
        </p:nvPicPr>
        <p:blipFill rotWithShape="1">
          <a:blip r:embed="rId3">
            <a:alphaModFix/>
          </a:blip>
          <a:srcRect b="0" l="0" r="0" t="0"/>
          <a:stretch/>
        </p:blipFill>
        <p:spPr>
          <a:xfrm>
            <a:off x="841025" y="1297025"/>
            <a:ext cx="8142124" cy="3724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19"/>
          <p:cNvPicPr preferRelativeResize="0"/>
          <p:nvPr/>
        </p:nvPicPr>
        <p:blipFill rotWithShape="1">
          <a:blip r:embed="rId3">
            <a:alphaModFix/>
          </a:blip>
          <a:srcRect b="0" l="0" r="0" t="0"/>
          <a:stretch/>
        </p:blipFill>
        <p:spPr>
          <a:xfrm>
            <a:off x="456400" y="1116975"/>
            <a:ext cx="5062124" cy="3566124"/>
          </a:xfrm>
          <a:prstGeom prst="rect">
            <a:avLst/>
          </a:prstGeom>
          <a:noFill/>
          <a:ln>
            <a:noFill/>
          </a:ln>
        </p:spPr>
      </p:pic>
      <p:pic>
        <p:nvPicPr>
          <p:cNvPr id="125" name="Google Shape;125;p19"/>
          <p:cNvPicPr preferRelativeResize="0"/>
          <p:nvPr/>
        </p:nvPicPr>
        <p:blipFill rotWithShape="1">
          <a:blip r:embed="rId4">
            <a:alphaModFix/>
          </a:blip>
          <a:srcRect b="0" l="0" r="0" t="0"/>
          <a:stretch/>
        </p:blipFill>
        <p:spPr>
          <a:xfrm>
            <a:off x="5632427" y="1187750"/>
            <a:ext cx="3320674" cy="3169734"/>
          </a:xfrm>
          <a:prstGeom prst="rect">
            <a:avLst/>
          </a:prstGeom>
          <a:noFill/>
          <a:ln>
            <a:noFill/>
          </a:ln>
        </p:spPr>
      </p:pic>
      <p:sp>
        <p:nvSpPr>
          <p:cNvPr id="126" name="Google Shape;126;p19"/>
          <p:cNvSpPr txBox="1"/>
          <p:nvPr>
            <p:ph type="title"/>
          </p:nvPr>
        </p:nvSpPr>
        <p:spPr>
          <a:xfrm>
            <a:off x="760250" y="233725"/>
            <a:ext cx="20736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990"/>
              <a:buNone/>
            </a:pPr>
            <a:r>
              <a:rPr lang="en" sz="2020"/>
              <a:t>Budget Plan</a:t>
            </a:r>
            <a:endParaRPr sz="202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0"/>
          <p:cNvPicPr preferRelativeResize="0"/>
          <p:nvPr/>
        </p:nvPicPr>
        <p:blipFill rotWithShape="1">
          <a:blip r:embed="rId3">
            <a:alphaModFix/>
          </a:blip>
          <a:srcRect b="0" l="0" r="0" t="0"/>
          <a:stretch/>
        </p:blipFill>
        <p:spPr>
          <a:xfrm>
            <a:off x="984975" y="1216375"/>
            <a:ext cx="7641950" cy="3820975"/>
          </a:xfrm>
          <a:prstGeom prst="rect">
            <a:avLst/>
          </a:prstGeom>
          <a:noFill/>
          <a:ln>
            <a:noFill/>
          </a:ln>
        </p:spPr>
      </p:pic>
      <p:sp>
        <p:nvSpPr>
          <p:cNvPr id="132" name="Google Shape;132;p20"/>
          <p:cNvSpPr txBox="1"/>
          <p:nvPr/>
        </p:nvSpPr>
        <p:spPr>
          <a:xfrm>
            <a:off x="1655875" y="4088900"/>
            <a:ext cx="1369200" cy="68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1" i="0" lang="en" sz="1100" u="none" cap="none" strike="noStrike">
                <a:solidFill>
                  <a:schemeClr val="dk1"/>
                </a:solidFill>
                <a:latin typeface="Arial"/>
                <a:ea typeface="Arial"/>
                <a:cs typeface="Arial"/>
                <a:sym typeface="Arial"/>
              </a:rPr>
              <a:t>Project Planning</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133" name="Google Shape;133;p20"/>
          <p:cNvSpPr txBox="1"/>
          <p:nvPr/>
        </p:nvSpPr>
        <p:spPr>
          <a:xfrm>
            <a:off x="2418850" y="2571750"/>
            <a:ext cx="1327800" cy="876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rgbClr val="000000"/>
              </a:buClr>
              <a:buSzPts val="1100"/>
              <a:buFont typeface="Arial"/>
              <a:buNone/>
            </a:pPr>
            <a:r>
              <a:rPr b="1" i="0" lang="en" sz="1100" u="none" cap="none" strike="noStrike">
                <a:solidFill>
                  <a:schemeClr val="dk1"/>
                </a:solidFill>
                <a:latin typeface="Arial"/>
                <a:ea typeface="Arial"/>
                <a:cs typeface="Arial"/>
                <a:sym typeface="Arial"/>
              </a:rPr>
              <a:t>Design &amp; Development</a:t>
            </a:r>
            <a:endParaRPr b="1" i="0" sz="1100" u="none" cap="none" strike="noStrike">
              <a:solidFill>
                <a:schemeClr val="dk1"/>
              </a:solidFill>
              <a:latin typeface="Arial"/>
              <a:ea typeface="Arial"/>
              <a:cs typeface="Arial"/>
              <a:sym typeface="Arial"/>
            </a:endParaRPr>
          </a:p>
          <a:p>
            <a:pPr indent="0" lvl="0" marL="0" marR="0" rtl="0" algn="l">
              <a:lnSpc>
                <a:spcPct val="100000"/>
              </a:lnSpc>
              <a:spcBef>
                <a:spcPts val="200"/>
              </a:spcBef>
              <a:spcAft>
                <a:spcPts val="0"/>
              </a:spcAft>
              <a:buClr>
                <a:srgbClr val="000000"/>
              </a:buClr>
              <a:buSzPts val="1800"/>
              <a:buFont typeface="Arial"/>
              <a:buNone/>
            </a:pPr>
            <a:r>
              <a:t/>
            </a:r>
            <a:endParaRPr b="0" i="0" sz="1800" u="none" cap="none" strike="noStrike">
              <a:solidFill>
                <a:schemeClr val="dk2"/>
              </a:solidFill>
              <a:latin typeface="Arial"/>
              <a:ea typeface="Arial"/>
              <a:cs typeface="Arial"/>
              <a:sym typeface="Arial"/>
            </a:endParaRPr>
          </a:p>
        </p:txBody>
      </p:sp>
      <p:sp>
        <p:nvSpPr>
          <p:cNvPr id="134" name="Google Shape;134;p20"/>
          <p:cNvSpPr txBox="1"/>
          <p:nvPr/>
        </p:nvSpPr>
        <p:spPr>
          <a:xfrm>
            <a:off x="3413600" y="1655900"/>
            <a:ext cx="10824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200"/>
              </a:spcAft>
              <a:buClr>
                <a:schemeClr val="dk1"/>
              </a:buClr>
              <a:buSzPts val="1100"/>
              <a:buFont typeface="Arial"/>
              <a:buNone/>
            </a:pPr>
            <a:r>
              <a:rPr b="1" i="0" lang="en" sz="1100" u="none" cap="none" strike="noStrike">
                <a:solidFill>
                  <a:schemeClr val="dk1"/>
                </a:solidFill>
                <a:latin typeface="Arial"/>
                <a:ea typeface="Arial"/>
                <a:cs typeface="Arial"/>
                <a:sym typeface="Arial"/>
              </a:rPr>
              <a:t>Procurement</a:t>
            </a:r>
            <a:endParaRPr b="0" i="0" sz="1800" u="none" cap="none" strike="noStrike">
              <a:solidFill>
                <a:schemeClr val="dk2"/>
              </a:solidFill>
              <a:latin typeface="Arial"/>
              <a:ea typeface="Arial"/>
              <a:cs typeface="Arial"/>
              <a:sym typeface="Arial"/>
            </a:endParaRPr>
          </a:p>
        </p:txBody>
      </p:sp>
      <p:sp>
        <p:nvSpPr>
          <p:cNvPr id="135" name="Google Shape;135;p20"/>
          <p:cNvSpPr txBox="1"/>
          <p:nvPr/>
        </p:nvSpPr>
        <p:spPr>
          <a:xfrm>
            <a:off x="4264650" y="2405225"/>
            <a:ext cx="2155500" cy="54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200"/>
              </a:spcAft>
              <a:buClr>
                <a:schemeClr val="dk1"/>
              </a:buClr>
              <a:buSzPts val="1100"/>
              <a:buFont typeface="Arial"/>
              <a:buNone/>
            </a:pPr>
            <a:r>
              <a:rPr b="1" i="0" lang="en" sz="1100" u="none" cap="none" strike="noStrike">
                <a:solidFill>
                  <a:schemeClr val="dk1"/>
                </a:solidFill>
                <a:latin typeface="Arial"/>
                <a:ea typeface="Arial"/>
                <a:cs typeface="Arial"/>
                <a:sym typeface="Arial"/>
              </a:rPr>
              <a:t> Construction/Implementation</a:t>
            </a:r>
            <a:endParaRPr b="0" i="0" sz="1800" u="none" cap="none" strike="noStrike">
              <a:solidFill>
                <a:schemeClr val="dk2"/>
              </a:solidFill>
              <a:latin typeface="Arial"/>
              <a:ea typeface="Arial"/>
              <a:cs typeface="Arial"/>
              <a:sym typeface="Arial"/>
            </a:endParaRPr>
          </a:p>
        </p:txBody>
      </p:sp>
      <p:sp>
        <p:nvSpPr>
          <p:cNvPr id="136" name="Google Shape;136;p20"/>
          <p:cNvSpPr txBox="1"/>
          <p:nvPr/>
        </p:nvSpPr>
        <p:spPr>
          <a:xfrm>
            <a:off x="4496000" y="3672600"/>
            <a:ext cx="7122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200"/>
              </a:spcAft>
              <a:buClr>
                <a:schemeClr val="dk1"/>
              </a:buClr>
              <a:buSzPts val="1100"/>
              <a:buFont typeface="Arial"/>
              <a:buNone/>
            </a:pPr>
            <a:r>
              <a:rPr b="1" i="0" lang="en" sz="1100" u="none" cap="none" strike="noStrike">
                <a:solidFill>
                  <a:schemeClr val="dk1"/>
                </a:solidFill>
                <a:latin typeface="Arial"/>
                <a:ea typeface="Arial"/>
                <a:cs typeface="Arial"/>
                <a:sym typeface="Arial"/>
              </a:rPr>
              <a:t>Testing</a:t>
            </a:r>
            <a:endParaRPr b="0" i="0" sz="1800" u="none" cap="none" strike="noStrike">
              <a:solidFill>
                <a:schemeClr val="dk2"/>
              </a:solidFill>
              <a:latin typeface="Arial"/>
              <a:ea typeface="Arial"/>
              <a:cs typeface="Arial"/>
              <a:sym typeface="Arial"/>
            </a:endParaRPr>
          </a:p>
        </p:txBody>
      </p:sp>
      <p:sp>
        <p:nvSpPr>
          <p:cNvPr id="137" name="Google Shape;137;p20"/>
          <p:cNvSpPr txBox="1"/>
          <p:nvPr/>
        </p:nvSpPr>
        <p:spPr>
          <a:xfrm>
            <a:off x="5582750" y="4341425"/>
            <a:ext cx="1568100" cy="54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200"/>
              </a:spcAft>
              <a:buClr>
                <a:srgbClr val="000000"/>
              </a:buClr>
              <a:buSzPts val="1100"/>
              <a:buFont typeface="Arial"/>
              <a:buNone/>
            </a:pPr>
            <a:r>
              <a:rPr b="1" i="0" lang="en" sz="1100" u="none" cap="none" strike="noStrike">
                <a:solidFill>
                  <a:schemeClr val="dk1"/>
                </a:solidFill>
                <a:latin typeface="Arial"/>
                <a:ea typeface="Arial"/>
                <a:cs typeface="Arial"/>
                <a:sym typeface="Arial"/>
              </a:rPr>
              <a:t>Operation &amp; Maintenance</a:t>
            </a:r>
            <a:endParaRPr b="0" i="0" sz="1800" u="none" cap="none" strike="noStrike">
              <a:solidFill>
                <a:schemeClr val="dk2"/>
              </a:solidFill>
              <a:latin typeface="Arial"/>
              <a:ea typeface="Arial"/>
              <a:cs typeface="Arial"/>
              <a:sym typeface="Arial"/>
            </a:endParaRPr>
          </a:p>
        </p:txBody>
      </p:sp>
      <p:sp>
        <p:nvSpPr>
          <p:cNvPr id="138" name="Google Shape;138;p20"/>
          <p:cNvSpPr txBox="1"/>
          <p:nvPr/>
        </p:nvSpPr>
        <p:spPr>
          <a:xfrm>
            <a:off x="6632900" y="1856525"/>
            <a:ext cx="2109300" cy="54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200"/>
              </a:spcAft>
              <a:buClr>
                <a:schemeClr val="dk1"/>
              </a:buClr>
              <a:buSzPts val="1100"/>
              <a:buFont typeface="Arial"/>
              <a:buNone/>
            </a:pPr>
            <a:r>
              <a:rPr b="1" i="0" lang="en" sz="1100" u="none" cap="none" strike="noStrike">
                <a:solidFill>
                  <a:schemeClr val="dk1"/>
                </a:solidFill>
                <a:latin typeface="Arial"/>
                <a:ea typeface="Arial"/>
                <a:cs typeface="Arial"/>
                <a:sym typeface="Arial"/>
              </a:rPr>
              <a:t>Emergency Preparedness &amp; Response</a:t>
            </a:r>
            <a:endParaRPr b="0" i="0" sz="1800" u="none" cap="none" strike="noStrike">
              <a:solidFill>
                <a:schemeClr val="dk2"/>
              </a:solidFill>
              <a:latin typeface="Arial"/>
              <a:ea typeface="Arial"/>
              <a:cs typeface="Arial"/>
              <a:sym typeface="Arial"/>
            </a:endParaRPr>
          </a:p>
        </p:txBody>
      </p:sp>
      <p:sp>
        <p:nvSpPr>
          <p:cNvPr id="139" name="Google Shape;139;p20"/>
          <p:cNvSpPr txBox="1"/>
          <p:nvPr/>
        </p:nvSpPr>
        <p:spPr>
          <a:xfrm>
            <a:off x="6632900" y="3038700"/>
            <a:ext cx="2109300" cy="548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200"/>
              </a:spcAft>
              <a:buClr>
                <a:srgbClr val="000000"/>
              </a:buClr>
              <a:buSzPts val="1100"/>
              <a:buFont typeface="Arial"/>
              <a:buNone/>
            </a:pPr>
            <a:r>
              <a:rPr b="1" i="0" lang="en" sz="1100" u="none" cap="none" strike="noStrike">
                <a:solidFill>
                  <a:schemeClr val="dk1"/>
                </a:solidFill>
                <a:latin typeface="Arial"/>
                <a:ea typeface="Arial"/>
                <a:cs typeface="Arial"/>
                <a:sym typeface="Arial"/>
              </a:rPr>
              <a:t>Communication &amp; Documentation</a:t>
            </a:r>
            <a:endParaRPr b="0" i="0" sz="1800" u="none" cap="none" strike="noStrike">
              <a:solidFill>
                <a:schemeClr val="dk2"/>
              </a:solidFill>
              <a:latin typeface="Arial"/>
              <a:ea typeface="Arial"/>
              <a:cs typeface="Arial"/>
              <a:sym typeface="Arial"/>
            </a:endParaRPr>
          </a:p>
        </p:txBody>
      </p:sp>
      <p:sp>
        <p:nvSpPr>
          <p:cNvPr id="140" name="Google Shape;140;p20"/>
          <p:cNvSpPr txBox="1"/>
          <p:nvPr>
            <p:ph type="title"/>
          </p:nvPr>
        </p:nvSpPr>
        <p:spPr>
          <a:xfrm>
            <a:off x="826175" y="208500"/>
            <a:ext cx="3999300" cy="572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990"/>
              <a:buNone/>
            </a:pPr>
            <a:r>
              <a:rPr lang="en" sz="2020"/>
              <a:t>Quality System/Test Plan</a:t>
            </a:r>
            <a:endParaRPr sz="2020"/>
          </a:p>
        </p:txBody>
      </p:sp>
      <p:cxnSp>
        <p:nvCxnSpPr>
          <p:cNvPr id="141" name="Google Shape;141;p20"/>
          <p:cNvCxnSpPr/>
          <p:nvPr/>
        </p:nvCxnSpPr>
        <p:spPr>
          <a:xfrm flipH="1" rot="10800000">
            <a:off x="6346125" y="1257975"/>
            <a:ext cx="240600" cy="481200"/>
          </a:xfrm>
          <a:prstGeom prst="straightConnector1">
            <a:avLst/>
          </a:prstGeom>
          <a:noFill/>
          <a:ln cap="flat" cmpd="sng" w="9525">
            <a:solidFill>
              <a:schemeClr val="dk1"/>
            </a:solidFill>
            <a:prstDash val="dot"/>
            <a:round/>
            <a:headEnd len="sm" w="sm" type="none"/>
            <a:tailEnd len="med" w="med" type="triangle"/>
          </a:ln>
        </p:spPr>
      </p:cxnSp>
      <p:sp>
        <p:nvSpPr>
          <p:cNvPr id="142" name="Google Shape;142;p20"/>
          <p:cNvSpPr txBox="1"/>
          <p:nvPr/>
        </p:nvSpPr>
        <p:spPr>
          <a:xfrm>
            <a:off x="6420150" y="954325"/>
            <a:ext cx="2109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200"/>
              </a:spcAft>
              <a:buClr>
                <a:srgbClr val="000000"/>
              </a:buClr>
              <a:buSzPts val="1100"/>
              <a:buFont typeface="Arial"/>
              <a:buNone/>
            </a:pPr>
            <a:r>
              <a:rPr b="1" i="0" lang="en" sz="1100" u="none" cap="none" strike="noStrike">
                <a:solidFill>
                  <a:schemeClr val="dk1"/>
                </a:solidFill>
                <a:latin typeface="Arial"/>
                <a:ea typeface="Arial"/>
                <a:cs typeface="Arial"/>
                <a:sym typeface="Arial"/>
              </a:rPr>
              <a:t> 9. Performance Evaluation</a:t>
            </a:r>
            <a:endParaRPr b="0" i="0" sz="1800" u="none" cap="none" strike="noStrike">
              <a:solidFill>
                <a:schemeClr val="dk2"/>
              </a:solidFill>
              <a:latin typeface="Arial"/>
              <a:ea typeface="Arial"/>
              <a:cs typeface="Arial"/>
              <a:sym typeface="Arial"/>
            </a:endParaRPr>
          </a:p>
        </p:txBody>
      </p:sp>
      <p:sp>
        <p:nvSpPr>
          <p:cNvPr id="143" name="Google Shape;143;p20"/>
          <p:cNvSpPr txBox="1"/>
          <p:nvPr/>
        </p:nvSpPr>
        <p:spPr>
          <a:xfrm>
            <a:off x="3517350" y="906575"/>
            <a:ext cx="2109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200"/>
              </a:spcAft>
              <a:buClr>
                <a:srgbClr val="000000"/>
              </a:buClr>
              <a:buSzPts val="1100"/>
              <a:buFont typeface="Arial"/>
              <a:buNone/>
            </a:pPr>
            <a:r>
              <a:rPr b="1" i="0" lang="en" sz="1100" u="none" cap="none" strike="noStrike">
                <a:solidFill>
                  <a:schemeClr val="dk1"/>
                </a:solidFill>
                <a:latin typeface="Arial"/>
                <a:ea typeface="Arial"/>
                <a:cs typeface="Arial"/>
                <a:sym typeface="Arial"/>
              </a:rPr>
              <a:t> 10.  Continual Improvement</a:t>
            </a:r>
            <a:endParaRPr b="0" i="0" sz="1800" u="none" cap="none" strike="noStrike">
              <a:solidFill>
                <a:schemeClr val="dk2"/>
              </a:solidFill>
              <a:latin typeface="Arial"/>
              <a:ea typeface="Arial"/>
              <a:cs typeface="Arial"/>
              <a:sym typeface="Arial"/>
            </a:endParaRPr>
          </a:p>
        </p:txBody>
      </p:sp>
      <p:cxnSp>
        <p:nvCxnSpPr>
          <p:cNvPr id="144" name="Google Shape;144;p20"/>
          <p:cNvCxnSpPr>
            <a:stCxn id="142" idx="1"/>
            <a:endCxn id="143" idx="3"/>
          </p:cNvCxnSpPr>
          <p:nvPr/>
        </p:nvCxnSpPr>
        <p:spPr>
          <a:xfrm rot="10800000">
            <a:off x="5626650" y="1083625"/>
            <a:ext cx="793500" cy="47700"/>
          </a:xfrm>
          <a:prstGeom prst="straightConnector1">
            <a:avLst/>
          </a:prstGeom>
          <a:noFill/>
          <a:ln cap="flat" cmpd="sng" w="9525">
            <a:solidFill>
              <a:schemeClr val="dk1"/>
            </a:solidFill>
            <a:prstDash val="solid"/>
            <a:round/>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1"/>
          <p:cNvPicPr preferRelativeResize="0"/>
          <p:nvPr/>
        </p:nvPicPr>
        <p:blipFill rotWithShape="1">
          <a:blip r:embed="rId3">
            <a:alphaModFix/>
          </a:blip>
          <a:srcRect b="0" l="0" r="0" t="0"/>
          <a:stretch/>
        </p:blipFill>
        <p:spPr>
          <a:xfrm>
            <a:off x="940100" y="1340374"/>
            <a:ext cx="3528776" cy="3511602"/>
          </a:xfrm>
          <a:prstGeom prst="rect">
            <a:avLst/>
          </a:prstGeom>
          <a:noFill/>
          <a:ln>
            <a:noFill/>
          </a:ln>
        </p:spPr>
      </p:pic>
      <p:sp>
        <p:nvSpPr>
          <p:cNvPr id="150" name="Google Shape;150;p21"/>
          <p:cNvSpPr txBox="1"/>
          <p:nvPr>
            <p:ph type="title"/>
          </p:nvPr>
        </p:nvSpPr>
        <p:spPr>
          <a:xfrm>
            <a:off x="165850" y="262975"/>
            <a:ext cx="45264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49009"/>
              <a:buNone/>
            </a:pPr>
            <a:r>
              <a:rPr lang="en" sz="2020"/>
              <a:t>Team Roles and Responsibility(RACI) </a:t>
            </a:r>
            <a:endParaRPr sz="2020"/>
          </a:p>
        </p:txBody>
      </p:sp>
      <p:sp>
        <p:nvSpPr>
          <p:cNvPr id="151" name="Google Shape;151;p21"/>
          <p:cNvSpPr txBox="1"/>
          <p:nvPr/>
        </p:nvSpPr>
        <p:spPr>
          <a:xfrm>
            <a:off x="5798575" y="1340375"/>
            <a:ext cx="2687100" cy="325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en" sz="1800" u="none" cap="none" strike="noStrike">
                <a:solidFill>
                  <a:schemeClr val="dk2"/>
                </a:solidFill>
                <a:latin typeface="Times New Roman"/>
                <a:ea typeface="Times New Roman"/>
                <a:cs typeface="Times New Roman"/>
                <a:sym typeface="Times New Roman"/>
              </a:rPr>
              <a:t>Key Roles</a:t>
            </a:r>
            <a:endParaRPr b="1" i="0" sz="18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dk2"/>
                </a:solidFill>
                <a:latin typeface="Times New Roman"/>
                <a:ea typeface="Times New Roman"/>
                <a:cs typeface="Times New Roman"/>
                <a:sym typeface="Times New Roman"/>
              </a:rPr>
              <a:t>1. Project Manager</a:t>
            </a:r>
            <a:endParaRPr b="1" i="0" sz="13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dk2"/>
                </a:solidFill>
                <a:latin typeface="Times New Roman"/>
                <a:ea typeface="Times New Roman"/>
                <a:cs typeface="Times New Roman"/>
                <a:sym typeface="Times New Roman"/>
              </a:rPr>
              <a:t> 2. Social Media Specialist</a:t>
            </a:r>
            <a:endParaRPr b="1" i="0" sz="13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dk2"/>
                </a:solidFill>
                <a:latin typeface="Times New Roman"/>
                <a:ea typeface="Times New Roman"/>
                <a:cs typeface="Times New Roman"/>
                <a:sym typeface="Times New Roman"/>
              </a:rPr>
              <a:t> 3. Content Creator</a:t>
            </a:r>
            <a:endParaRPr b="1" i="0" sz="13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dk2"/>
                </a:solidFill>
                <a:latin typeface="Times New Roman"/>
                <a:ea typeface="Times New Roman"/>
                <a:cs typeface="Times New Roman"/>
                <a:sym typeface="Times New Roman"/>
              </a:rPr>
              <a:t> 4. Analytics Specialist</a:t>
            </a:r>
            <a:endParaRPr b="1" i="0" sz="13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dk2"/>
                </a:solidFill>
                <a:latin typeface="Times New Roman"/>
                <a:ea typeface="Times New Roman"/>
                <a:cs typeface="Times New Roman"/>
                <a:sym typeface="Times New Roman"/>
              </a:rPr>
              <a:t> 5. Graphic Designer</a:t>
            </a:r>
            <a:endParaRPr b="1" i="0" sz="13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dk2"/>
                </a:solidFill>
                <a:latin typeface="Times New Roman"/>
                <a:ea typeface="Times New Roman"/>
                <a:cs typeface="Times New Roman"/>
                <a:sym typeface="Times New Roman"/>
              </a:rPr>
              <a:t> 6. Customer Support</a:t>
            </a:r>
            <a:endParaRPr b="1" i="0" sz="13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t/>
            </a:r>
            <a:endParaRPr b="1" i="0" sz="13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rPr b="1" i="0" lang="en" sz="1300" u="none" cap="none" strike="noStrike">
                <a:solidFill>
                  <a:schemeClr val="dk2"/>
                </a:solidFill>
                <a:latin typeface="Times New Roman"/>
                <a:ea typeface="Times New Roman"/>
                <a:cs typeface="Times New Roman"/>
                <a:sym typeface="Times New Roman"/>
              </a:rPr>
              <a:t> 7. Stakeholders</a:t>
            </a:r>
            <a:endParaRPr b="1" i="0" sz="13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t/>
            </a:r>
            <a:endParaRPr i="0" sz="1300" u="none" cap="none" strike="noStrike">
              <a:solidFill>
                <a:schemeClr val="dk2"/>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Clr>
                <a:srgbClr val="000000"/>
              </a:buClr>
              <a:buSzPts val="1300"/>
              <a:buFont typeface="Arial"/>
              <a:buNone/>
            </a:pPr>
            <a:r>
              <a:t/>
            </a:r>
            <a:endParaRPr i="0" sz="1300" u="none" cap="none" strike="noStrike">
              <a:solidFill>
                <a:schemeClr val="dk2"/>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